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Encuadre de apertura: somos QRBott (producto de Windoce LLC), una plataforma de e-commerce con IA en LATAM. Queremos entrar al programa de Issuing respaldado por stablecoins de Stripe para emitir tarjetas a nuestros comercios. Pausar tras leer la subtítulo.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Mostrarle a Nina madurez de cumplimiento: operamos solo donde Stripe permite, excluimos OFAC (Cuba/Venezuela/Nicaragua) y hacemos KYC por comercio. Esto reduce la percepción de riesgo.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Cierre con un pedido claro y accionable: entrar al programa, obtener sandbox, arrancar onboarding. Dejar abierta la coordinación de próximos pasos.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Punto fuerte: Alira (aliramony.com) ya pasó la aprobación de Stripe para Crypto Onramp y opera en vivo vendiendo USDC. No somos desconocidos para Stripe en cripto. Windoce LLC (entidad EE.UU.) resuelve el lado plataforma. Tokiia: mencionar solo si preguntan — en pausa hasta definir la vía regulatoria (MSB). Mencionar aromayterra.com como tracción de QRBott.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Dato clave: la conversión real al completar todo el proceso es mínima (~2 de cada 1.000). Es el dolor central que resolvemos.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Insistir en la simplicidad para el comerciante: vende, recibe la tarjeta, retira. La complejidad la absorbe QRBott + Stripe por detrás.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Este es el flujo real del producto stablecoin-backed Issuing de Stripe (Financial Accounts v2 → Outbound Payments → Issuing Cardholders/Cards). Mostrar dominio técnico genera credibilidad con Stripe.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Punto más importante de la reunión: el Issuing estándar NO sirve para LATAM, pero el respaldado por stablecoins (Bridge) sí, y ya está vivo en nuestros mercados. Pedir explícitamente entrar a ESE programa.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Cifras de México de nuestro análisis de mercado. CPC promedio bajo (~$0.04–0.08). Plan: CDMX → Guadalajara/Monterrey → Bogotá/Medellín.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Respuesta honesta: el uso es comercial; la stablecoin es solo el rail. Carta fuerte: Alira ya fue aprobada por Stripe para Crypto Onramp y opera en vivo — no somos un riesgo desconocido. Si preguntan por Tokiia: proyecto en pausa hasta definir la vía regulatoria (MSB); no está en producción.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Pomelo es el comparable más directo (infra de emisión). Mercado Pago el mayor incumbente. Nuestra diferenciación: la tarjeta es una función dentro de una plataforma de comercio con IA, no un producto de infraestructura aislado.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22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-1737360"/>
            <a:ext cx="4754880" cy="475488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3" name="Shape 1"/>
          <p:cNvSpPr/>
          <p:nvPr/>
        </p:nvSpPr>
        <p:spPr>
          <a:xfrm>
            <a:off x="10424160" y="-822960"/>
            <a:ext cx="2926080" cy="2926080"/>
          </a:xfrm>
          <a:prstGeom prst="ellipse">
            <a:avLst/>
          </a:prstGeom>
          <a:solidFill>
            <a:srgbClr val="047857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914400"/>
            <a:ext cx="868680" cy="86868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4283" y="1122883"/>
            <a:ext cx="451714" cy="45171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85800" y="205740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WINDOCE LLC  ·  PROPUESTA DE ALIANZA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685800" y="246888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QRBott  ×  Stripe Issuing</a:t>
            </a:r>
            <a:endParaRPr lang="en-US" sz="5000" dirty="0"/>
          </a:p>
        </p:txBody>
      </p:sp>
      <p:sp>
        <p:nvSpPr>
          <p:cNvPr id="8" name="Text 5"/>
          <p:cNvSpPr/>
          <p:nvPr/>
        </p:nvSpPr>
        <p:spPr>
          <a:xfrm>
            <a:off x="685800" y="3611880"/>
            <a:ext cx="9692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Tarjetas respaldadas por stablecoins para que los comercios de LATAM cobren sus ventas — sin constituir una empresa ni abrir un banco en EE.UU.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598932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A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Reunión con Stripe  ·  Junio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Cumplimiento y alcance geográfico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Operamos únicamente en los países soportados por el programa de Stripe (México, Colombia, Perú, Chile, Ecuador, Argentina…).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057400"/>
            <a:ext cx="5181448" cy="2788920"/>
          </a:xfrm>
          <a:prstGeom prst="roundRect">
            <a:avLst>
              <a:gd name="adj" fmla="val 3279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51560" y="237744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0724" y="2546604"/>
            <a:ext cx="338328" cy="33832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74520" y="2331720"/>
            <a:ext cx="37641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Excluimos jurisdicciones sancionadas (OFAC)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097280" y="3291840"/>
            <a:ext cx="435848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Cuba</a:t>
            </a:r>
            <a:pPr indent="0" marL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embargo integral.</a:t>
            </a:r>
            <a:endParaRPr lang="en-US" sz="13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Venezuela y Nicaragua</a:t>
            </a:r>
            <a:pPr indent="0" marL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sanciones dirigidas / alto riesgo.</a:t>
            </a:r>
            <a:endParaRPr lang="en-US" sz="13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Verificamos sanciones de forma continua antes de operar.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324448" y="2057400"/>
            <a:ext cx="5181448" cy="2788920"/>
          </a:xfrm>
          <a:prstGeom prst="roundRect">
            <a:avLst>
              <a:gd name="adj" fmla="val 3279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690208" y="237744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372" y="2546604"/>
            <a:ext cx="338328" cy="33832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513168" y="2331720"/>
            <a:ext cx="37641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sobre cada comercio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735928" y="3291840"/>
            <a:ext cx="435848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1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Verificamos identidad y datos del comercio antes de emitir cualquier tarjeta.</a:t>
            </a:r>
            <a:endParaRPr lang="en-US" sz="1350" dirty="0"/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comercio se incorpora como cuenta conectada con onboarding propio.</a:t>
            </a:r>
            <a:endParaRPr lang="en-US" sz="1350" dirty="0"/>
          </a:p>
          <a:p>
            <a:pPr marL="342900" indent="-342900">
              <a:lnSpc>
                <a:spcPct val="110000"/>
              </a:lnSpc>
              <a:buSzPct val="100000"/>
              <a:buChar char="•"/>
            </a:pPr>
            <a:r>
              <a:rPr lang="en-US" sz="13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Controles de gasto y monitoreo en tiempo real vía Issuing.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22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554480" y="4206240"/>
            <a:ext cx="4572000" cy="4572000"/>
          </a:xfrm>
          <a:prstGeom prst="ellipse">
            <a:avLst/>
          </a:prstGeom>
          <a:solidFill>
            <a:srgbClr val="0D3528"/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5029200"/>
            <a:ext cx="2834640" cy="2834640"/>
          </a:xfrm>
          <a:prstGeom prst="ellipse">
            <a:avLst/>
          </a:prstGeom>
          <a:solidFill>
            <a:srgbClr val="047857"/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640080"/>
            <a:ext cx="1082009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pedimos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85800" y="1828800"/>
            <a:ext cx="3362858" cy="2331720"/>
          </a:xfrm>
          <a:prstGeom prst="roundRect">
            <a:avLst>
              <a:gd name="adj" fmla="val 3922"/>
            </a:avLst>
          </a:prstGeom>
          <a:solidFill>
            <a:srgbClr val="0D3528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2176272"/>
            <a:ext cx="777240" cy="7772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0150" y="2370582"/>
            <a:ext cx="388620" cy="3886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3272" y="310896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Entrar al programa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033272" y="349300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al programa de Issuing respaldado por stablecoins para LATAM.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414418" y="1828800"/>
            <a:ext cx="3362858" cy="2331720"/>
          </a:xfrm>
          <a:prstGeom prst="roundRect">
            <a:avLst>
              <a:gd name="adj" fmla="val 3922"/>
            </a:avLst>
          </a:prstGeom>
          <a:solidFill>
            <a:srgbClr val="0D3528"/>
          </a:solidFill>
          <a:ln/>
        </p:spPr>
      </p:sp>
      <p:sp>
        <p:nvSpPr>
          <p:cNvPr id="11" name="Shape 8"/>
          <p:cNvSpPr/>
          <p:nvPr/>
        </p:nvSpPr>
        <p:spPr>
          <a:xfrm>
            <a:off x="4734458" y="2176272"/>
            <a:ext cx="777240" cy="7772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68" y="2370582"/>
            <a:ext cx="388620" cy="3886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61890" y="310896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761890" y="349300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Configurar un sandbox con stablecoin-Issuing para empezar a construir.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8143037" y="1828800"/>
            <a:ext cx="3362858" cy="2331720"/>
          </a:xfrm>
          <a:prstGeom prst="roundRect">
            <a:avLst>
              <a:gd name="adj" fmla="val 3922"/>
            </a:avLst>
          </a:prstGeom>
          <a:solidFill>
            <a:srgbClr val="0D3528"/>
          </a:solidFill>
          <a:ln/>
        </p:spPr>
      </p:sp>
      <p:sp>
        <p:nvSpPr>
          <p:cNvPr id="16" name="Shape 12"/>
          <p:cNvSpPr/>
          <p:nvPr/>
        </p:nvSpPr>
        <p:spPr>
          <a:xfrm>
            <a:off x="8463077" y="2176272"/>
            <a:ext cx="777240" cy="7772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7387" y="2370582"/>
            <a:ext cx="388620" cy="3886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490509" y="3108960"/>
            <a:ext cx="272277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8490509" y="3493008"/>
            <a:ext cx="270449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Iniciar el proceso (≈6–8 semanas) con implementation expert y Asana board.</a:t>
            </a:r>
            <a:endParaRPr lang="en-US" sz="1250" dirty="0"/>
          </a:p>
        </p:txBody>
      </p:sp>
      <p:sp>
        <p:nvSpPr>
          <p:cNvPr id="20" name="Text 15"/>
          <p:cNvSpPr/>
          <p:nvPr/>
        </p:nvSpPr>
        <p:spPr>
          <a:xfrm>
            <a:off x="685800" y="6080760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Windoce LLC  ·  QRBott.com  ·  WhatsApp +1 408 415 1033  ·  linkedin.com/in/pedro-llerena-montes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Quiénes somos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Windoce LLC es la matriz; QRBott, Alira y Tokiia son sus productos — como Meta con Facebook e Instagram.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810512"/>
            <a:ext cx="6766560" cy="969264"/>
          </a:xfrm>
          <a:prstGeom prst="roundRect">
            <a:avLst>
              <a:gd name="adj" fmla="val 8491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23544" y="1965960"/>
            <a:ext cx="658368" cy="65836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8136" y="2130552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64792" y="1938528"/>
            <a:ext cx="5440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Windoce LLC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764792" y="2267712"/>
            <a:ext cx="5486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de software constituida en EE.UU. Matriz del grupo (blockchain + IA).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85800" y="2926080"/>
            <a:ext cx="6766560" cy="969264"/>
          </a:xfrm>
          <a:prstGeom prst="roundRect">
            <a:avLst>
              <a:gd name="adj" fmla="val 8491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23544" y="3081528"/>
            <a:ext cx="658368" cy="65836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36" y="3246120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64792" y="3054096"/>
            <a:ext cx="5440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QRBott / ShowBot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764792" y="3383280"/>
            <a:ext cx="5486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con IA: el chat ocupa el 60% de la tienda y es el motor de ventas. Pagos con Stripe.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85800" y="4041648"/>
            <a:ext cx="6766560" cy="969264"/>
          </a:xfrm>
          <a:prstGeom prst="roundRect">
            <a:avLst>
              <a:gd name="adj" fmla="val 8491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23544" y="4197096"/>
            <a:ext cx="658368" cy="65836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136" y="4361688"/>
            <a:ext cx="329184" cy="32918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764792" y="4169664"/>
            <a:ext cx="5440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Alira — aliramony.com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764792" y="4498848"/>
            <a:ext cx="5486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VIVO con Stripe Crypto Onramp aprobado: venta de USDC y otras criptos aprobadas por Stripe.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85800" y="5157216"/>
            <a:ext cx="6766560" cy="969264"/>
          </a:xfrm>
          <a:prstGeom prst="roundRect">
            <a:avLst>
              <a:gd name="adj" fmla="val 8491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923544" y="5312664"/>
            <a:ext cx="658368" cy="65836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136" y="5477256"/>
            <a:ext cx="329184" cy="32918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764792" y="5285232"/>
            <a:ext cx="5440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Tokiia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1764792" y="5614416"/>
            <a:ext cx="5486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Billetera cripto en desarrollo (en pausa hasta definir vía regulatoria).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7863840" y="1810512"/>
            <a:ext cx="3642055" cy="4315968"/>
          </a:xfrm>
          <a:prstGeom prst="roundRect">
            <a:avLst>
              <a:gd name="adj" fmla="val 2511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275320" y="2176272"/>
            <a:ext cx="777240" cy="7772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5175" y="2386127"/>
            <a:ext cx="357530" cy="35753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8275320" y="3127248"/>
            <a:ext cx="28190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 aprobados por Stripe en cripto</a:t>
            </a:r>
            <a:endParaRPr lang="en-US" sz="1700" dirty="0"/>
          </a:p>
        </p:txBody>
      </p:sp>
      <p:sp>
        <p:nvSpPr>
          <p:cNvPr id="28" name="Text 21"/>
          <p:cNvSpPr/>
          <p:nvPr/>
        </p:nvSpPr>
        <p:spPr>
          <a:xfrm>
            <a:off x="8275320" y="3840480"/>
            <a:ext cx="2819095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Alira opera en vivo con el Crypto Onramp de Stripe. Sumado a la entidad en EE.UU., cumplimos el perfil del programa de Issuing con stablecoins.</a:t>
            </a:r>
            <a:endParaRPr lang="en-US" sz="1350" dirty="0"/>
          </a:p>
        </p:txBody>
      </p:sp>
      <p:sp>
        <p:nvSpPr>
          <p:cNvPr id="29" name="Text 22"/>
          <p:cNvSpPr/>
          <p:nvPr/>
        </p:nvSpPr>
        <p:spPr>
          <a:xfrm>
            <a:off x="8275320" y="5394960"/>
            <a:ext cx="281909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Comercios reales operando — p. ej. aromayterra.com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problema: cobrar en LATAM es casi imposible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aceptar pagos con Stripe hoy, un comercio de LATAM debe completar tres pasos costosos: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65960"/>
            <a:ext cx="3383280" cy="1828800"/>
          </a:xfrm>
          <a:prstGeom prst="roundRect">
            <a:avLst>
              <a:gd name="adj" fmla="val 4500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258568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8428" y="2436876"/>
            <a:ext cx="356616" cy="35661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304495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Constituir una LLC en EE.UU.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960120" y="3383280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Trámite legal, costos y tiempo desde el extranjero.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462272" y="1965960"/>
            <a:ext cx="3383280" cy="1828800"/>
          </a:xfrm>
          <a:prstGeom prst="roundRect">
            <a:avLst>
              <a:gd name="adj" fmla="val 4500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36592" y="2258568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900" y="2436876"/>
            <a:ext cx="356616" cy="35661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736592" y="304495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Abrir una cuenta bancaria en EE.UU.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736592" y="3383280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Requisitos de residencia y verificación difíciles de cumplir.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8238744" y="1965960"/>
            <a:ext cx="3383280" cy="1828800"/>
          </a:xfrm>
          <a:prstGeom prst="roundRect">
            <a:avLst>
              <a:gd name="adj" fmla="val 4500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513064" y="2258568"/>
            <a:ext cx="713232" cy="713232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1372" y="2436876"/>
            <a:ext cx="356616" cy="35661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513064" y="304495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 y verificar Stripe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8513064" y="3383280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8A5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Sumado a la fricción anterior, muchos abandonan.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685800" y="4160520"/>
            <a:ext cx="10820095" cy="1828800"/>
          </a:xfrm>
          <a:prstGeom prst="roundRect">
            <a:avLst>
              <a:gd name="adj" fmla="val 5000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0" name="Text 15"/>
          <p:cNvSpPr/>
          <p:nvPr/>
        </p:nvSpPr>
        <p:spPr>
          <a:xfrm>
            <a:off x="1051560" y="434340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800" dirty="0"/>
          </a:p>
        </p:txBody>
      </p:sp>
      <p:sp>
        <p:nvSpPr>
          <p:cNvPr id="21" name="Text 16"/>
          <p:cNvSpPr/>
          <p:nvPr/>
        </p:nvSpPr>
        <p:spPr>
          <a:xfrm>
            <a:off x="3291840" y="470916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cada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4617720" y="434340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1.000</a:t>
            </a:r>
            <a:endParaRPr lang="en-US" sz="6400" dirty="0"/>
          </a:p>
        </p:txBody>
      </p:sp>
      <p:sp>
        <p:nvSpPr>
          <p:cNvPr id="23" name="Text 18"/>
          <p:cNvSpPr/>
          <p:nvPr/>
        </p:nvSpPr>
        <p:spPr>
          <a:xfrm>
            <a:off x="7178040" y="4572000"/>
            <a:ext cx="405353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comercios logran completar el proceso.</a:t>
            </a:r>
            <a:endParaRPr lang="en-US" sz="150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500" dirty="0">
                <a:solidFill>
                  <a:srgbClr val="BFE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otros 998 quedan fuera del comercio digital formal.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solución: una tarjeta que elimina la fricción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QRBott le emite al comercio una tarjeta Visa (física + virtual). Sus ventas se cargan solas; retira en cualquier cajero o paga en los 175M de comercios Visa. Sin entidad ni banco en EE.UU.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2286000"/>
            <a:ext cx="2542032" cy="269748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72768" y="2633472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4792" y="2825496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50392" y="2468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868680" y="3584448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Vende en su ShowBot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886968" y="4187952"/>
            <a:ext cx="21396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cliente compra a través del chat de IA.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209544" y="326898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3538728" y="2286000"/>
            <a:ext cx="2542032" cy="269748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425696" y="2633472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720" y="2825496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03320" y="2468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3721608" y="3584448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ventas se acreditan</a:t>
            </a:r>
            <a:endParaRPr lang="en-US" sz="1450" dirty="0"/>
          </a:p>
        </p:txBody>
      </p:sp>
      <p:sp>
        <p:nvSpPr>
          <p:cNvPr id="16" name="Text 12"/>
          <p:cNvSpPr/>
          <p:nvPr/>
        </p:nvSpPr>
        <p:spPr>
          <a:xfrm>
            <a:off x="3739896" y="4187952"/>
            <a:ext cx="21396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dinero queda disponible en su balance.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6062472" y="326898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18" name="Shape 14"/>
          <p:cNvSpPr/>
          <p:nvPr/>
        </p:nvSpPr>
        <p:spPr>
          <a:xfrm>
            <a:off x="6391656" y="2286000"/>
            <a:ext cx="2542032" cy="269748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7278624" y="2633472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648" y="2825496"/>
            <a:ext cx="384048" cy="38404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556248" y="2468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6574536" y="3584448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Recibe la tarjeta en casa</a:t>
            </a:r>
            <a:endParaRPr lang="en-US" sz="1450" dirty="0"/>
          </a:p>
        </p:txBody>
      </p:sp>
      <p:sp>
        <p:nvSpPr>
          <p:cNvPr id="23" name="Text 18"/>
          <p:cNvSpPr/>
          <p:nvPr/>
        </p:nvSpPr>
        <p:spPr>
          <a:xfrm>
            <a:off x="6592824" y="4187952"/>
            <a:ext cx="21396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Enviada a la dirección registrada en QRBott.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8915400" y="3268980"/>
            <a:ext cx="3474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2600" dirty="0"/>
          </a:p>
        </p:txBody>
      </p:sp>
      <p:sp>
        <p:nvSpPr>
          <p:cNvPr id="25" name="Shape 20"/>
          <p:cNvSpPr/>
          <p:nvPr/>
        </p:nvSpPr>
        <p:spPr>
          <a:xfrm>
            <a:off x="9244584" y="2286000"/>
            <a:ext cx="2542032" cy="2697480"/>
          </a:xfrm>
          <a:prstGeom prst="roundRect">
            <a:avLst>
              <a:gd name="adj" fmla="val 3597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10131552" y="2633472"/>
            <a:ext cx="768096" cy="76809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3576" y="2825496"/>
            <a:ext cx="384048" cy="38404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9409176" y="24688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9" name="Text 23"/>
          <p:cNvSpPr/>
          <p:nvPr/>
        </p:nvSpPr>
        <p:spPr>
          <a:xfrm>
            <a:off x="9427464" y="3584448"/>
            <a:ext cx="2176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Retira y gasta su dinero</a:t>
            </a:r>
            <a:endParaRPr lang="en-US" sz="1450" dirty="0"/>
          </a:p>
        </p:txBody>
      </p:sp>
      <p:sp>
        <p:nvSpPr>
          <p:cNvPr id="30" name="Text 24"/>
          <p:cNvSpPr/>
          <p:nvPr/>
        </p:nvSpPr>
        <p:spPr>
          <a:xfrm>
            <a:off x="9445752" y="4187952"/>
            <a:ext cx="21396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cajero o en cualquier comercio Visa.</a:t>
            </a:r>
            <a:endParaRPr lang="en-US" sz="1100" dirty="0"/>
          </a:p>
        </p:txBody>
      </p:sp>
      <p:sp>
        <p:nvSpPr>
          <p:cNvPr id="31" name="Text 25"/>
          <p:cNvSpPr/>
          <p:nvPr/>
        </p:nvSpPr>
        <p:spPr>
          <a:xfrm>
            <a:off x="685800" y="5257800"/>
            <a:ext cx="108200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Resultado: el comerciante de LATAM cobra sus ventas el mismo día, en efectivo, sin un solo trámite en EE.UU.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funciona, sobre Stripe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QRBott opera como plataforma: Connect + Issuing respaldado por stablecoins (vía Bridge).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20240"/>
            <a:ext cx="10820095" cy="932688"/>
          </a:xfrm>
          <a:prstGeom prst="roundRect">
            <a:avLst>
              <a:gd name="adj" fmla="val 7843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103120"/>
            <a:ext cx="566928" cy="56692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1031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783080" y="2084832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7921" y="2229673"/>
            <a:ext cx="313822" cy="31382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651760" y="1920240"/>
            <a:ext cx="8534095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QRBott financia su Stripe Financial Account desde su banco en EE.UU.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685800" y="3017520"/>
            <a:ext cx="10820095" cy="932688"/>
          </a:xfrm>
          <a:prstGeom prst="roundRect">
            <a:avLst>
              <a:gd name="adj" fmla="val 7843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200400"/>
            <a:ext cx="566928" cy="56692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2" name="Text 9"/>
          <p:cNvSpPr/>
          <p:nvPr/>
        </p:nvSpPr>
        <p:spPr>
          <a:xfrm>
            <a:off x="960120" y="32004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Shape 10"/>
          <p:cNvSpPr/>
          <p:nvPr/>
        </p:nvSpPr>
        <p:spPr>
          <a:xfrm>
            <a:off x="1783080" y="3182112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921" y="3326953"/>
            <a:ext cx="313822" cy="31382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651760" y="3017520"/>
            <a:ext cx="8534095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Transfiere los fondos del comercio a su cuenta y los convierte de USD a USDC.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685800" y="4114800"/>
            <a:ext cx="10820095" cy="932688"/>
          </a:xfrm>
          <a:prstGeom prst="roundRect">
            <a:avLst>
              <a:gd name="adj" fmla="val 7843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960120" y="4297680"/>
            <a:ext cx="566928" cy="566928"/>
          </a:xfrm>
          <a:prstGeom prst="ellipse">
            <a:avLst/>
          </a:prstGeom>
          <a:solidFill>
            <a:srgbClr val="059669"/>
          </a:solidFill>
          <a:ln/>
        </p:spPr>
      </p:sp>
      <p:sp>
        <p:nvSpPr>
          <p:cNvPr id="18" name="Text 14"/>
          <p:cNvSpPr/>
          <p:nvPr/>
        </p:nvSpPr>
        <p:spPr>
          <a:xfrm>
            <a:off x="960120" y="42976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Shape 15"/>
          <p:cNvSpPr/>
          <p:nvPr/>
        </p:nvSpPr>
        <p:spPr>
          <a:xfrm>
            <a:off x="1783080" y="4279392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7921" y="4424233"/>
            <a:ext cx="313822" cy="31382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2651760" y="4114800"/>
            <a:ext cx="8534095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Habilita el gasto: tarjeta prepago en USD (Issuing) o transferencia en USDC.</a:t>
            </a:r>
            <a:endParaRPr lang="en-US" sz="1500" dirty="0"/>
          </a:p>
        </p:txBody>
      </p:sp>
      <p:sp>
        <p:nvSpPr>
          <p:cNvPr id="22" name="Shape 17"/>
          <p:cNvSpPr/>
          <p:nvPr/>
        </p:nvSpPr>
        <p:spPr>
          <a:xfrm>
            <a:off x="685800" y="5212080"/>
            <a:ext cx="10820095" cy="932688"/>
          </a:xfrm>
          <a:prstGeom prst="roundRect">
            <a:avLst>
              <a:gd name="adj" fmla="val 7843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960120" y="5394960"/>
            <a:ext cx="566928" cy="566928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4" name="Text 19"/>
          <p:cNvSpPr/>
          <p:nvPr/>
        </p:nvSpPr>
        <p:spPr>
          <a:xfrm>
            <a:off x="960120" y="53949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Shape 20"/>
          <p:cNvSpPr/>
          <p:nvPr/>
        </p:nvSpPr>
        <p:spPr>
          <a:xfrm>
            <a:off x="1783080" y="5376672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7921" y="5521513"/>
            <a:ext cx="313822" cy="31382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2651760" y="5212080"/>
            <a:ext cx="8534095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Emite la tarjeta física y la envía a la dirección del comercio.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qué Issuing con stablecoins es el rail correcto para LATAM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85800" y="1783080"/>
            <a:ext cx="5181448" cy="3154680"/>
          </a:xfrm>
          <a:prstGeom prst="roundRect">
            <a:avLst>
              <a:gd name="adj" fmla="val 2899"/>
            </a:avLst>
          </a:prstGeom>
          <a:solidFill>
            <a:srgbClr val="FBEDEF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51560" y="2130552"/>
            <a:ext cx="731520" cy="73152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9070" y="2328062"/>
            <a:ext cx="336499" cy="33649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65960" y="2240280"/>
            <a:ext cx="37184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Issuing estándar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1097280" y="3017520"/>
            <a:ext cx="435848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emite a titulares en EE.UU., Reino Unido y el EEE.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empresa de EE.UU. solo puede dar tarjetas a residentes de EE.UU.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7A47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alcanza a los comercios de LATAM. El modelo no se puede construir.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6324448" y="1783080"/>
            <a:ext cx="5181448" cy="3154680"/>
          </a:xfrm>
          <a:prstGeom prst="roundRect">
            <a:avLst>
              <a:gd name="adj" fmla="val 2899"/>
            </a:avLst>
          </a:prstGeom>
          <a:solidFill>
            <a:srgbClr val="E3F6EE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690208" y="2130552"/>
            <a:ext cx="731520" cy="73152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7718" y="2328062"/>
            <a:ext cx="336499" cy="336499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604608" y="2167128"/>
            <a:ext cx="37184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Issuing respaldado por stablecoins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6735928" y="3017520"/>
            <a:ext cx="435848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Disponible en 30+ países de LATAM, el Caribe y África.</a:t>
            </a:r>
            <a:endParaRPr lang="en-US" sz="13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Lanzado en México, Colombia, Ecuador, Perú, Chile y Argentina.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sola integración cubre todos los países — tarjetas físicas incluidas.</a:t>
            </a:r>
            <a:endParaRPr lang="en-US" sz="1350" dirty="0"/>
          </a:p>
        </p:txBody>
      </p:sp>
      <p:sp>
        <p:nvSpPr>
          <p:cNvPr id="13" name="Shape 9"/>
          <p:cNvSpPr/>
          <p:nvPr/>
        </p:nvSpPr>
        <p:spPr>
          <a:xfrm>
            <a:off x="685800" y="5257800"/>
            <a:ext cx="10820095" cy="914400"/>
          </a:xfrm>
          <a:prstGeom prst="roundRect">
            <a:avLst>
              <a:gd name="adj" fmla="val 9000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1005840" y="544068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5577840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737360" y="5257800"/>
            <a:ext cx="94484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programa de stablecoins de Stripe cubre exactamente nuestros mercados objetivo: México y Colombia primero.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mercado: LATAM, empezando por México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México es el #1 para el lanzamiento; Colombia es la segunda fase.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874520"/>
            <a:ext cx="2464994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50392" y="2075688"/>
            <a:ext cx="21358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67M+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8680" y="2834640"/>
            <a:ext cx="209923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Compradores digitales en México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3470834" y="1874520"/>
            <a:ext cx="2464994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35426" y="2075688"/>
            <a:ext cx="21358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6M+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653714" y="2834640"/>
            <a:ext cx="209923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PYMES activas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255868" y="1874520"/>
            <a:ext cx="2464994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20460" y="2075688"/>
            <a:ext cx="21358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93%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438748" y="2834640"/>
            <a:ext cx="209923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Penetración en redes sociales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9040901" y="1874520"/>
            <a:ext cx="2464994" cy="1920240"/>
          </a:xfrm>
          <a:prstGeom prst="roundRect">
            <a:avLst>
              <a:gd name="adj" fmla="val 4762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205493" y="2075688"/>
            <a:ext cx="21358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51%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9223781" y="2834640"/>
            <a:ext cx="209923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Compran vía social commerce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85800" y="4160520"/>
            <a:ext cx="5204308" cy="1783080"/>
          </a:xfrm>
          <a:prstGeom prst="roundRect">
            <a:avLst>
              <a:gd name="adj" fmla="val 4615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005840" y="4453128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5860" y="4613148"/>
            <a:ext cx="320040" cy="32004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783080" y="4480560"/>
            <a:ext cx="39241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y Facebook dominan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1051560" y="5074920"/>
            <a:ext cx="44727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E6B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canal perfecto para el chat de IA de ShowBot — donde los clientes ya conversan y compran.</a:t>
            </a:r>
            <a:endParaRPr lang="en-US" sz="1250" dirty="0"/>
          </a:p>
        </p:txBody>
      </p:sp>
      <p:sp>
        <p:nvSpPr>
          <p:cNvPr id="21" name="Shape 18"/>
          <p:cNvSpPr/>
          <p:nvPr/>
        </p:nvSpPr>
        <p:spPr>
          <a:xfrm>
            <a:off x="6301588" y="4160520"/>
            <a:ext cx="5204308" cy="1783080"/>
          </a:xfrm>
          <a:prstGeom prst="roundRect">
            <a:avLst>
              <a:gd name="adj" fmla="val 4615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621628" y="4453128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648" y="4613148"/>
            <a:ext cx="320040" cy="32004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7398868" y="4480560"/>
            <a:ext cx="39241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 — segunda fase</a:t>
            </a:r>
            <a:endParaRPr lang="en-US" sz="1500" dirty="0"/>
          </a:p>
        </p:txBody>
      </p:sp>
      <p:sp>
        <p:nvSpPr>
          <p:cNvPr id="25" name="Text 21"/>
          <p:cNvSpPr/>
          <p:nvPr/>
        </p:nvSpPr>
        <p:spPr>
          <a:xfrm>
            <a:off x="6667348" y="5074920"/>
            <a:ext cx="44727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creciendo ~20% anual y fuerte adopción de billeteras digitales (Nequi, Daviplata). CPC bajo.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comercial, no especulación cripto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298448"/>
            <a:ext cx="108200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 directa a la pregunta de elegibilidad sobre criptomonedas: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85800" y="1965960"/>
            <a:ext cx="10820095" cy="1207008"/>
          </a:xfrm>
          <a:prstGeom prst="roundRect">
            <a:avLst>
              <a:gd name="adj" fmla="val 6818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78408" y="2194560"/>
            <a:ext cx="749808" cy="74980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5860" y="2382012"/>
            <a:ext cx="374904" cy="37490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965960" y="2148840"/>
            <a:ext cx="92656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de uso comercial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965960" y="2532888"/>
            <a:ext cx="92656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comercio usa la tarjeta para acceder a los ingresos de sus ventas de e-commerce — no para invertir ni operar cripto.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85800" y="3355848"/>
            <a:ext cx="10820095" cy="1207008"/>
          </a:xfrm>
          <a:prstGeom prst="roundRect">
            <a:avLst>
              <a:gd name="adj" fmla="val 6818"/>
            </a:avLst>
          </a:prstGeom>
          <a:solidFill>
            <a:srgbClr val="E3F6EE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978408" y="3584448"/>
            <a:ext cx="749808" cy="749808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60" y="3771900"/>
            <a:ext cx="374904" cy="37490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965960" y="3538728"/>
            <a:ext cx="92656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Stablecoin = capa de liquidación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965960" y="3922776"/>
            <a:ext cx="92656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2F5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 es el rail para mover dinero a la región, no un producto especulativo. No habilitamos compra/venta de cripto en la tarjeta.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85800" y="4745736"/>
            <a:ext cx="10820095" cy="1207008"/>
          </a:xfrm>
          <a:prstGeom prst="roundRect">
            <a:avLst>
              <a:gd name="adj" fmla="val 6818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978408" y="4974336"/>
            <a:ext cx="749808" cy="74980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860" y="5161788"/>
            <a:ext cx="374904" cy="37490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965960" y="4928616"/>
            <a:ext cx="92656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 aprobados por Stripe en cripto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965960" y="5312664"/>
            <a:ext cx="9265615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Alira (aliramony.com) opera EN VIVO el Stripe Crypto Onramp, vendiendo USDC y otras criptos aprobadas por Stripe.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475488"/>
            <a:ext cx="108200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 en LATAM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85800" y="169164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960120" y="196596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9284" y="2135124"/>
            <a:ext cx="338328" cy="33832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83080" y="1911096"/>
            <a:ext cx="39241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Pomelo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783080" y="2286000"/>
            <a:ext cx="38784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 de emisión de tarjetas (API, Visa/Mastercard). Clientes como Santander, Bancolombia y Rappi. Prepara su propia tarjeta global con stablecoin.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6301588" y="169164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575908" y="196596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5072" y="2135124"/>
            <a:ext cx="338328" cy="33832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398868" y="1911096"/>
            <a:ext cx="39241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Mercado Pago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7398868" y="2286000"/>
            <a:ext cx="38784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Billetera + tarjetas + pagos. El gran incumbente regional.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685800" y="338328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960120" y="365760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284" y="3826764"/>
            <a:ext cx="338328" cy="33832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783080" y="3602736"/>
            <a:ext cx="39241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dLocal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1783080" y="3977640"/>
            <a:ext cx="38784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Pagos y payouts transfronterizos a mercados emergentes.</a:t>
            </a:r>
            <a:endParaRPr lang="en-US" sz="1150" dirty="0"/>
          </a:p>
        </p:txBody>
      </p:sp>
      <p:sp>
        <p:nvSpPr>
          <p:cNvPr id="18" name="Shape 13"/>
          <p:cNvSpPr/>
          <p:nvPr/>
        </p:nvSpPr>
        <p:spPr>
          <a:xfrm>
            <a:off x="6301588" y="3383280"/>
            <a:ext cx="5204308" cy="1417320"/>
          </a:xfrm>
          <a:prstGeom prst="roundRect">
            <a:avLst>
              <a:gd name="adj" fmla="val 5806"/>
            </a:avLst>
          </a:prstGeom>
          <a:solidFill>
            <a:srgbClr val="F1FAF6"/>
          </a:solidFill>
          <a:ln/>
          <a:effectLst>
            <a:outerShdw sx="100000" sy="100000" kx="0" ky="0" algn="bl" rotWithShape="0" blurRad="88900" dist="25400" dir="5400000">
              <a:srgbClr val="0B2018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6575908" y="3657600"/>
            <a:ext cx="676656" cy="676656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5072" y="3826764"/>
            <a:ext cx="338328" cy="33832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398868" y="3602736"/>
            <a:ext cx="39241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Neobancos y wallets</a:t>
            </a:r>
            <a:endParaRPr lang="en-US" sz="1600" dirty="0"/>
          </a:p>
        </p:txBody>
      </p:sp>
      <p:sp>
        <p:nvSpPr>
          <p:cNvPr id="22" name="Text 16"/>
          <p:cNvSpPr/>
          <p:nvPr/>
        </p:nvSpPr>
        <p:spPr>
          <a:xfrm>
            <a:off x="7398868" y="3977640"/>
            <a:ext cx="38784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6000"/>
              </a:lnSpc>
              <a:buNone/>
            </a:pPr>
            <a:r>
              <a:rPr lang="en-US" sz="1150" dirty="0">
                <a:solidFill>
                  <a:srgbClr val="5F6E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Nubank, Ualá, Nequi, DolarApp (USD/stablecoin en México).</a:t>
            </a:r>
            <a:endParaRPr lang="en-US" sz="1150" dirty="0"/>
          </a:p>
        </p:txBody>
      </p:sp>
      <p:sp>
        <p:nvSpPr>
          <p:cNvPr id="23" name="Shape 17"/>
          <p:cNvSpPr/>
          <p:nvPr/>
        </p:nvSpPr>
        <p:spPr>
          <a:xfrm>
            <a:off x="685800" y="5093208"/>
            <a:ext cx="10820095" cy="960120"/>
          </a:xfrm>
          <a:prstGeom prst="roundRect">
            <a:avLst>
              <a:gd name="adj" fmla="val 8571"/>
            </a:avLst>
          </a:prstGeom>
          <a:solidFill>
            <a:srgbClr val="07221A"/>
          </a:solidFill>
          <a:ln/>
          <a:effectLst>
            <a:outerShdw sx="100000" sy="100000" kx="0" ky="0" algn="bl" rotWithShape="0" blurRad="114300" dist="38100" dir="5400000">
              <a:srgbClr val="0B2018">
                <a:alpha val="10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1005840" y="5289804"/>
            <a:ext cx="566928" cy="566928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7572" y="5431536"/>
            <a:ext cx="283464" cy="28346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737360" y="5138928"/>
            <a:ext cx="944849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Nuestra diferencia: no vendemos infraestructura ni una wallet general. Somos una plataforma de comercio con IA — la tarjeta cierra el ciclo de cobro del propio comerciante. Es una función, no el producto.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QRBott × Stripe Issuing — Propuesta de alianza</dc:title>
  <dc:subject>PptxGenJS Presentation</dc:subject>
  <dc:creator>Windoce LLC / QRBott</dc:creator>
  <cp:lastModifiedBy>Windoce LLC / QRBott</cp:lastModifiedBy>
  <cp:revision>1</cp:revision>
  <dcterms:created xsi:type="dcterms:W3CDTF">2026-06-12T16:02:38Z</dcterms:created>
  <dcterms:modified xsi:type="dcterms:W3CDTF">2026-06-12T16:02:38Z</dcterms:modified>
</cp:coreProperties>
</file>