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Opening frame: we are QRBott (a Windoce LLC product), an AI-powered e-commerce platform in LATAM. We want to enter Stripe's stablecoin-backed Issuing program to issue cards to our merchants. Pause after reading the subtitle.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 Nina compliance maturity: we operate only where Stripe allows, exclude OFAC (Cuba/Venezuela/Nicaragua) and run KYC per merchant. This lowers the perceived risk.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with a clear, actionable ask: enter the program, get a sandbox, start onboarding. Leave the door open to coordinate next steps.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Strong point: Alira (aliramony.com) already passed Stripe's approval for Crypto Onramp and operates live selling USDC. We are not strangers to Stripe in crypto. Windoce LLC (U.S. entity) resolves the platform side. Tokiia: mention only if asked — on hold until the regulatory path (MSB) is defined. Mention aromayterra.com as QRBott traction.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figure: real conversion through the full process is minimal (~2 out of 1,000). This is the core pain we solve.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Emphasize simplicity for the merchant: sell, receive the card, withdraw. QRBott + Stripe absorb the complexity behind the scenes.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actual flow of Stripe's stablecoin-backed Issuing product (Financial Accounts v2 → Outbound Payments → Issuing Cardholders/Cards). Showing technical command builds credibility with Stripe.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 important point of the meeting: standard Issuing does NOT work for LATAM, but the stablecoin-backed one (Bridge) does, and it's already live in our markets. Explicitly ask to enter THAT program.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Mexico figures from our market analysis. Low average CPC (~$0.04–0.08). Plan: Mexico City → Guadalajara/Monterrey → Bogotá/Medellín.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Honest answer: the use is commercial; the stablecoin is just the rail. Strong card: Alira was already approved by Stripe for Crypto Onramp and operates live — we are not an unknown risk. If asked about Tokiia: project on hold until the regulatory path (MSB) is defined; not in production.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Pomelo is the most direct comparable (issuing infra). Mercado Pago is the largest incumbent. Our differentiation: the card is a feature within an AI-powered commerce platform, not a standalone infrastructure product.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slideLayout" Target="../slideLayouts/slideLayout1.xml"/><Relationship Id="rId7"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7221A"/>
        </a:solidFill>
      </p:bgPr>
    </p:bg>
    <p:spTree>
      <p:nvGrpSpPr>
        <p:cNvPr id="1" name=""/>
        <p:cNvGrpSpPr/>
        <p:nvPr/>
      </p:nvGrpSpPr>
      <p:grpSpPr>
        <a:xfrm>
          <a:off x="0" y="0"/>
          <a:ext cx="0" cy="0"/>
          <a:chOff x="0" y="0"/>
          <a:chExt cx="0" cy="0"/>
        </a:xfrm>
      </p:grpSpPr>
      <p:sp>
        <p:nvSpPr>
          <p:cNvPr id="2" name="Shape 0"/>
          <p:cNvSpPr/>
          <p:nvPr/>
        </p:nvSpPr>
        <p:spPr>
          <a:xfrm>
            <a:off x="9509760" y="-1737360"/>
            <a:ext cx="4754880" cy="4754880"/>
          </a:xfrm>
          <a:prstGeom prst="ellipse">
            <a:avLst/>
          </a:prstGeom>
          <a:solidFill>
            <a:srgbClr val="0D3528"/>
          </a:solidFill>
          <a:ln/>
        </p:spPr>
      </p:sp>
      <p:sp>
        <p:nvSpPr>
          <p:cNvPr id="3" name="Shape 1"/>
          <p:cNvSpPr/>
          <p:nvPr/>
        </p:nvSpPr>
        <p:spPr>
          <a:xfrm>
            <a:off x="10424160" y="-822960"/>
            <a:ext cx="2926080" cy="2926080"/>
          </a:xfrm>
          <a:prstGeom prst="ellipse">
            <a:avLst/>
          </a:prstGeom>
          <a:solidFill>
            <a:srgbClr val="047857"/>
          </a:solidFill>
          <a:ln/>
        </p:spPr>
      </p:sp>
      <p:sp>
        <p:nvSpPr>
          <p:cNvPr id="4" name="Shape 2"/>
          <p:cNvSpPr/>
          <p:nvPr/>
        </p:nvSpPr>
        <p:spPr>
          <a:xfrm>
            <a:off x="685800" y="914400"/>
            <a:ext cx="868680" cy="868680"/>
          </a:xfrm>
          <a:prstGeom prst="ellipse">
            <a:avLst/>
          </a:prstGeom>
          <a:solidFill>
            <a:srgbClr val="10B981"/>
          </a:solidFill>
          <a:ln/>
        </p:spPr>
      </p:sp>
      <p:pic>
        <p:nvPicPr>
          <p:cNvPr id="5" name="Image 0" descr="preencoded.png">    </p:cNvPr>
          <p:cNvPicPr>
            <a:picLocks noChangeAspect="1"/>
          </p:cNvPicPr>
          <p:nvPr/>
        </p:nvPicPr>
        <p:blipFill>
          <a:blip r:embed="rId1"/>
          <a:stretch>
            <a:fillRect/>
          </a:stretch>
        </p:blipFill>
        <p:spPr>
          <a:xfrm>
            <a:off x="894283" y="1122883"/>
            <a:ext cx="451714" cy="451714"/>
          </a:xfrm>
          <a:prstGeom prst="rect">
            <a:avLst/>
          </a:prstGeom>
        </p:spPr>
      </p:pic>
      <p:sp>
        <p:nvSpPr>
          <p:cNvPr id="6" name="Text 3"/>
          <p:cNvSpPr/>
          <p:nvPr/>
        </p:nvSpPr>
        <p:spPr>
          <a:xfrm>
            <a:off x="685800" y="2057400"/>
            <a:ext cx="10820095" cy="365760"/>
          </a:xfrm>
          <a:prstGeom prst="rect">
            <a:avLst/>
          </a:prstGeom>
          <a:noFill/>
          <a:ln/>
        </p:spPr>
        <p:txBody>
          <a:bodyPr wrap="square" lIns="0" tIns="0" rIns="0" bIns="0" rtlCol="0" anchor="ctr"/>
          <a:lstStyle/>
          <a:p>
            <a:pPr indent="0" marL="0">
              <a:buNone/>
            </a:pPr>
            <a:r>
              <a:rPr lang="en-US" sz="1350" b="1" dirty="0">
                <a:solidFill>
                  <a:srgbClr val="10B981"/>
                </a:solidFill>
                <a:latin typeface="Calibri" pitchFamily="34" charset="0"/>
                <a:ea typeface="Calibri" pitchFamily="34" charset="-122"/>
                <a:cs typeface="Calibri" pitchFamily="34" charset="-120"/>
              </a:rPr>
              <a:t>WINDOCE LLC  ·  PARTNERSHIP PROPOSAL</a:t>
            </a:r>
            <a:endParaRPr lang="en-US" sz="1350" dirty="0"/>
          </a:p>
        </p:txBody>
      </p:sp>
      <p:sp>
        <p:nvSpPr>
          <p:cNvPr id="7" name="Text 4"/>
          <p:cNvSpPr/>
          <p:nvPr/>
        </p:nvSpPr>
        <p:spPr>
          <a:xfrm>
            <a:off x="685800" y="2468880"/>
            <a:ext cx="10515600" cy="1005840"/>
          </a:xfrm>
          <a:prstGeom prst="rect">
            <a:avLst/>
          </a:prstGeom>
          <a:noFill/>
          <a:ln/>
        </p:spPr>
        <p:txBody>
          <a:bodyPr wrap="square" lIns="0" tIns="0" rIns="0" bIns="0" rtlCol="0" anchor="ctr"/>
          <a:lstStyle/>
          <a:p>
            <a:pPr indent="0" marL="0">
              <a:buNone/>
            </a:pPr>
            <a:r>
              <a:rPr lang="en-US" sz="5000" b="1" dirty="0">
                <a:solidFill>
                  <a:srgbClr val="FFFFFF"/>
                </a:solidFill>
                <a:latin typeface="Calibri" pitchFamily="34" charset="0"/>
                <a:ea typeface="Calibri" pitchFamily="34" charset="-122"/>
                <a:cs typeface="Calibri" pitchFamily="34" charset="-120"/>
              </a:rPr>
              <a:t>QRBott  ×  Stripe Issuing</a:t>
            </a:r>
            <a:endParaRPr lang="en-US" sz="5000" dirty="0"/>
          </a:p>
        </p:txBody>
      </p:sp>
      <p:sp>
        <p:nvSpPr>
          <p:cNvPr id="8" name="Text 5"/>
          <p:cNvSpPr/>
          <p:nvPr/>
        </p:nvSpPr>
        <p:spPr>
          <a:xfrm>
            <a:off x="685800" y="3611880"/>
            <a:ext cx="9692640" cy="1097280"/>
          </a:xfrm>
          <a:prstGeom prst="rect">
            <a:avLst/>
          </a:prstGeom>
          <a:noFill/>
          <a:ln/>
        </p:spPr>
        <p:txBody>
          <a:bodyPr wrap="square" lIns="0" tIns="0" rIns="0" bIns="0" rtlCol="0" anchor="ctr"/>
          <a:lstStyle/>
          <a:p>
            <a:pPr indent="0" marL="0">
              <a:lnSpc>
                <a:spcPct val="112000"/>
              </a:lnSpc>
              <a:buNone/>
            </a:pPr>
            <a:r>
              <a:rPr lang="en-US" sz="1800" dirty="0">
                <a:solidFill>
                  <a:srgbClr val="BFE8D9"/>
                </a:solidFill>
                <a:latin typeface="Calibri" pitchFamily="34" charset="0"/>
                <a:ea typeface="Calibri" pitchFamily="34" charset="-122"/>
                <a:cs typeface="Calibri" pitchFamily="34" charset="-120"/>
              </a:rPr>
              <a:t>Stablecoin-backed cards that let LATAM merchants get paid for their sales — without forming a company or opening a bank account in the U.S.</a:t>
            </a:r>
            <a:endParaRPr lang="en-US" sz="1800" dirty="0"/>
          </a:p>
        </p:txBody>
      </p:sp>
      <p:sp>
        <p:nvSpPr>
          <p:cNvPr id="9" name="Text 6"/>
          <p:cNvSpPr/>
          <p:nvPr/>
        </p:nvSpPr>
        <p:spPr>
          <a:xfrm>
            <a:off x="685800" y="5989320"/>
            <a:ext cx="10820095" cy="365760"/>
          </a:xfrm>
          <a:prstGeom prst="rect">
            <a:avLst/>
          </a:prstGeom>
          <a:noFill/>
          <a:ln/>
        </p:spPr>
        <p:txBody>
          <a:bodyPr wrap="square" lIns="0" tIns="0" rIns="0" bIns="0" rtlCol="0" anchor="ctr"/>
          <a:lstStyle/>
          <a:p>
            <a:pPr indent="0" marL="0">
              <a:buNone/>
            </a:pPr>
            <a:r>
              <a:rPr lang="en-US" sz="1300" dirty="0">
                <a:solidFill>
                  <a:srgbClr val="7FA899"/>
                </a:solidFill>
                <a:latin typeface="Calibri" pitchFamily="34" charset="0"/>
                <a:ea typeface="Calibri" pitchFamily="34" charset="-122"/>
                <a:cs typeface="Calibri" pitchFamily="34" charset="-120"/>
              </a:rPr>
              <a:t>Meeting with Stripe  ·  June 2026</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3000" b="1" dirty="0">
                <a:solidFill>
                  <a:srgbClr val="0B2018"/>
                </a:solidFill>
                <a:latin typeface="Calibri" pitchFamily="34" charset="0"/>
                <a:ea typeface="Calibri" pitchFamily="34" charset="-122"/>
                <a:cs typeface="Calibri" pitchFamily="34" charset="-120"/>
              </a:rPr>
              <a:t>Compliance and geographic scope</a:t>
            </a:r>
            <a:endParaRPr lang="en-US" sz="3000" dirty="0"/>
          </a:p>
        </p:txBody>
      </p:sp>
      <p:sp>
        <p:nvSpPr>
          <p:cNvPr id="3" name="Text 1"/>
          <p:cNvSpPr/>
          <p:nvPr/>
        </p:nvSpPr>
        <p:spPr>
          <a:xfrm>
            <a:off x="685800" y="1298448"/>
            <a:ext cx="10820095" cy="548640"/>
          </a:xfrm>
          <a:prstGeom prst="rect">
            <a:avLst/>
          </a:prstGeom>
          <a:noFill/>
          <a:ln/>
        </p:spPr>
        <p:txBody>
          <a:bodyPr wrap="square" lIns="0" tIns="0" rIns="0" bIns="0" rtlCol="0" anchor="ctr"/>
          <a:lstStyle/>
          <a:p>
            <a:pPr indent="0" marL="0">
              <a:lnSpc>
                <a:spcPct val="110000"/>
              </a:lnSpc>
              <a:buNone/>
            </a:pPr>
            <a:r>
              <a:rPr lang="en-US" sz="1400" dirty="0">
                <a:solidFill>
                  <a:srgbClr val="5F6E68"/>
                </a:solidFill>
                <a:latin typeface="Calibri" pitchFamily="34" charset="0"/>
                <a:ea typeface="Calibri" pitchFamily="34" charset="-122"/>
                <a:cs typeface="Calibri" pitchFamily="34" charset="-120"/>
              </a:rPr>
              <a:t>We operate only in the countries supported by Stripe's program (Mexico, Colombia, Peru, Chile, Ecuador, Argentina…).</a:t>
            </a:r>
            <a:endParaRPr lang="en-US" sz="1400" dirty="0"/>
          </a:p>
        </p:txBody>
      </p:sp>
      <p:sp>
        <p:nvSpPr>
          <p:cNvPr id="4" name="Shape 2"/>
          <p:cNvSpPr/>
          <p:nvPr/>
        </p:nvSpPr>
        <p:spPr>
          <a:xfrm>
            <a:off x="685800" y="2057400"/>
            <a:ext cx="5181448" cy="2788920"/>
          </a:xfrm>
          <a:prstGeom prst="roundRect">
            <a:avLst>
              <a:gd name="adj" fmla="val 3279"/>
            </a:avLst>
          </a:prstGeom>
          <a:solidFill>
            <a:srgbClr val="FBEDEF"/>
          </a:solidFill>
          <a:ln/>
          <a:effectLst>
            <a:outerShdw sx="100000" sy="100000" kx="0" ky="0" algn="bl" rotWithShape="0" blurRad="88900" dist="25400" dir="5400000">
              <a:srgbClr val="0B2018">
                <a:alpha val="8000"/>
              </a:srgbClr>
            </a:outerShdw>
          </a:effectLst>
        </p:spPr>
      </p:sp>
      <p:sp>
        <p:nvSpPr>
          <p:cNvPr id="5" name="Shape 3"/>
          <p:cNvSpPr/>
          <p:nvPr/>
        </p:nvSpPr>
        <p:spPr>
          <a:xfrm>
            <a:off x="1051560" y="2377440"/>
            <a:ext cx="676656" cy="676656"/>
          </a:xfrm>
          <a:prstGeom prst="ellipse">
            <a:avLst/>
          </a:prstGeom>
          <a:solidFill>
            <a:srgbClr val="FFFFFF"/>
          </a:solidFill>
          <a:ln/>
        </p:spPr>
      </p:sp>
      <p:pic>
        <p:nvPicPr>
          <p:cNvPr id="6" name="Image 0" descr="preencoded.png">    </p:cNvPr>
          <p:cNvPicPr>
            <a:picLocks noChangeAspect="1"/>
          </p:cNvPicPr>
          <p:nvPr/>
        </p:nvPicPr>
        <p:blipFill>
          <a:blip r:embed="rId1"/>
          <a:stretch>
            <a:fillRect/>
          </a:stretch>
        </p:blipFill>
        <p:spPr>
          <a:xfrm>
            <a:off x="1220724" y="2546604"/>
            <a:ext cx="338328" cy="338328"/>
          </a:xfrm>
          <a:prstGeom prst="rect">
            <a:avLst/>
          </a:prstGeom>
        </p:spPr>
      </p:pic>
      <p:sp>
        <p:nvSpPr>
          <p:cNvPr id="7" name="Text 4"/>
          <p:cNvSpPr/>
          <p:nvPr/>
        </p:nvSpPr>
        <p:spPr>
          <a:xfrm>
            <a:off x="1874520" y="2331720"/>
            <a:ext cx="3764128" cy="777240"/>
          </a:xfrm>
          <a:prstGeom prst="rect">
            <a:avLst/>
          </a:prstGeom>
          <a:noFill/>
          <a:ln/>
        </p:spPr>
        <p:txBody>
          <a:bodyPr wrap="square" lIns="0" tIns="0" rIns="0" bIns="0" rtlCol="0" anchor="ctr"/>
          <a:lstStyle/>
          <a:p>
            <a:pPr indent="0" marL="0">
              <a:buNone/>
            </a:pPr>
            <a:r>
              <a:rPr lang="en-US" sz="1600" b="1" dirty="0">
                <a:solidFill>
                  <a:srgbClr val="0B2018"/>
                </a:solidFill>
                <a:latin typeface="Calibri" pitchFamily="34" charset="0"/>
                <a:ea typeface="Calibri" pitchFamily="34" charset="-122"/>
                <a:cs typeface="Calibri" pitchFamily="34" charset="-120"/>
              </a:rPr>
              <a:t>We exclude sanctioned jurisdictions (OFAC)</a:t>
            </a:r>
            <a:endParaRPr lang="en-US" sz="1600" dirty="0"/>
          </a:p>
        </p:txBody>
      </p:sp>
      <p:sp>
        <p:nvSpPr>
          <p:cNvPr id="8" name="Text 5"/>
          <p:cNvSpPr/>
          <p:nvPr/>
        </p:nvSpPr>
        <p:spPr>
          <a:xfrm>
            <a:off x="1097280" y="3291840"/>
            <a:ext cx="4358488" cy="1417320"/>
          </a:xfrm>
          <a:prstGeom prst="rect">
            <a:avLst/>
          </a:prstGeom>
          <a:noFill/>
          <a:ln/>
        </p:spPr>
        <p:txBody>
          <a:bodyPr wrap="square" lIns="0" tIns="0" rIns="0" bIns="0" rtlCol="0" anchor="t"/>
          <a:lstStyle/>
          <a:p>
            <a:pPr indent="0" marL="0">
              <a:lnSpc>
                <a:spcPct val="110000"/>
              </a:lnSpc>
              <a:buNone/>
            </a:pPr>
            <a:r>
              <a:rPr lang="en-US" sz="1350" b="1" dirty="0">
                <a:solidFill>
                  <a:srgbClr val="7A4751"/>
                </a:solidFill>
                <a:latin typeface="Calibri" pitchFamily="34" charset="0"/>
                <a:ea typeface="Calibri" pitchFamily="34" charset="-122"/>
                <a:cs typeface="Calibri" pitchFamily="34" charset="-120"/>
              </a:rPr>
              <a:t>Cuba</a:t>
            </a:r>
            <a:pPr indent="0" marL="0">
              <a:lnSpc>
                <a:spcPct val="110000"/>
              </a:lnSpc>
              <a:spcAft>
                <a:spcPts val="1000"/>
              </a:spcAft>
              <a:buNone/>
            </a:pPr>
            <a:r>
              <a:rPr lang="en-US" sz="1350" dirty="0">
                <a:solidFill>
                  <a:srgbClr val="7A4751"/>
                </a:solidFill>
                <a:latin typeface="Calibri" pitchFamily="34" charset="0"/>
                <a:ea typeface="Calibri" pitchFamily="34" charset="-122"/>
                <a:cs typeface="Calibri" pitchFamily="34" charset="-120"/>
              </a:rPr>
              <a:t> — comprehensive embargo.</a:t>
            </a:r>
            <a:endParaRPr lang="en-US" sz="1350" dirty="0"/>
          </a:p>
          <a:p>
            <a:pPr indent="0" marL="0">
              <a:lnSpc>
                <a:spcPct val="110000"/>
              </a:lnSpc>
              <a:buNone/>
            </a:pPr>
            <a:r>
              <a:rPr lang="en-US" sz="1350" b="1" dirty="0">
                <a:solidFill>
                  <a:srgbClr val="7A4751"/>
                </a:solidFill>
                <a:latin typeface="Calibri" pitchFamily="34" charset="0"/>
                <a:ea typeface="Calibri" pitchFamily="34" charset="-122"/>
                <a:cs typeface="Calibri" pitchFamily="34" charset="-120"/>
              </a:rPr>
              <a:t>Venezuela and Nicaragua</a:t>
            </a:r>
            <a:pPr indent="0" marL="0">
              <a:lnSpc>
                <a:spcPct val="110000"/>
              </a:lnSpc>
              <a:spcAft>
                <a:spcPts val="1000"/>
              </a:spcAft>
              <a:buNone/>
            </a:pPr>
            <a:r>
              <a:rPr lang="en-US" sz="1350" dirty="0">
                <a:solidFill>
                  <a:srgbClr val="7A4751"/>
                </a:solidFill>
                <a:latin typeface="Calibri" pitchFamily="34" charset="0"/>
                <a:ea typeface="Calibri" pitchFamily="34" charset="-122"/>
                <a:cs typeface="Calibri" pitchFamily="34" charset="-120"/>
              </a:rPr>
              <a:t> — targeted sanctions / high risk.</a:t>
            </a:r>
            <a:endParaRPr lang="en-US" sz="1350" dirty="0"/>
          </a:p>
          <a:p>
            <a:pPr indent="0" marL="0">
              <a:lnSpc>
                <a:spcPct val="110000"/>
              </a:lnSpc>
              <a:buNone/>
            </a:pPr>
            <a:r>
              <a:rPr lang="en-US" sz="1350" dirty="0">
                <a:solidFill>
                  <a:srgbClr val="7A4751"/>
                </a:solidFill>
                <a:latin typeface="Calibri" pitchFamily="34" charset="0"/>
                <a:ea typeface="Calibri" pitchFamily="34" charset="-122"/>
                <a:cs typeface="Calibri" pitchFamily="34" charset="-120"/>
              </a:rPr>
              <a:t>We screen sanctions continuously before operating.</a:t>
            </a:r>
            <a:endParaRPr lang="en-US" sz="1350" dirty="0"/>
          </a:p>
        </p:txBody>
      </p:sp>
      <p:sp>
        <p:nvSpPr>
          <p:cNvPr id="9" name="Shape 6"/>
          <p:cNvSpPr/>
          <p:nvPr/>
        </p:nvSpPr>
        <p:spPr>
          <a:xfrm>
            <a:off x="6324448" y="2057400"/>
            <a:ext cx="5181448" cy="2788920"/>
          </a:xfrm>
          <a:prstGeom prst="roundRect">
            <a:avLst>
              <a:gd name="adj" fmla="val 3279"/>
            </a:avLst>
          </a:prstGeom>
          <a:solidFill>
            <a:srgbClr val="F1FAF6"/>
          </a:solidFill>
          <a:ln/>
          <a:effectLst>
            <a:outerShdw sx="100000" sy="100000" kx="0" ky="0" algn="bl" rotWithShape="0" blurRad="88900" dist="25400" dir="5400000">
              <a:srgbClr val="0B2018">
                <a:alpha val="8000"/>
              </a:srgbClr>
            </a:outerShdw>
          </a:effectLst>
        </p:spPr>
      </p:sp>
      <p:sp>
        <p:nvSpPr>
          <p:cNvPr id="10" name="Shape 7"/>
          <p:cNvSpPr/>
          <p:nvPr/>
        </p:nvSpPr>
        <p:spPr>
          <a:xfrm>
            <a:off x="6690208" y="2377440"/>
            <a:ext cx="676656" cy="676656"/>
          </a:xfrm>
          <a:prstGeom prst="ellipse">
            <a:avLst/>
          </a:prstGeom>
          <a:solidFill>
            <a:srgbClr val="FFFFFF"/>
          </a:solidFill>
          <a:ln/>
        </p:spPr>
      </p:sp>
      <p:pic>
        <p:nvPicPr>
          <p:cNvPr id="11" name="Image 1" descr="preencoded.png">    </p:cNvPr>
          <p:cNvPicPr>
            <a:picLocks noChangeAspect="1"/>
          </p:cNvPicPr>
          <p:nvPr/>
        </p:nvPicPr>
        <p:blipFill>
          <a:blip r:embed="rId2"/>
          <a:stretch>
            <a:fillRect/>
          </a:stretch>
        </p:blipFill>
        <p:spPr>
          <a:xfrm>
            <a:off x="6859372" y="2546604"/>
            <a:ext cx="338328" cy="338328"/>
          </a:xfrm>
          <a:prstGeom prst="rect">
            <a:avLst/>
          </a:prstGeom>
        </p:spPr>
      </p:pic>
      <p:sp>
        <p:nvSpPr>
          <p:cNvPr id="12" name="Text 8"/>
          <p:cNvSpPr/>
          <p:nvPr/>
        </p:nvSpPr>
        <p:spPr>
          <a:xfrm>
            <a:off x="7513168" y="2331720"/>
            <a:ext cx="3764128" cy="777240"/>
          </a:xfrm>
          <a:prstGeom prst="rect">
            <a:avLst/>
          </a:prstGeom>
          <a:noFill/>
          <a:ln/>
        </p:spPr>
        <p:txBody>
          <a:bodyPr wrap="square" lIns="0" tIns="0" rIns="0" bIns="0" rtlCol="0" anchor="ctr"/>
          <a:lstStyle/>
          <a:p>
            <a:pPr indent="0" marL="0">
              <a:buNone/>
            </a:pPr>
            <a:r>
              <a:rPr lang="en-US" sz="1600" b="1" dirty="0">
                <a:solidFill>
                  <a:srgbClr val="0B2018"/>
                </a:solidFill>
                <a:latin typeface="Calibri" pitchFamily="34" charset="0"/>
                <a:ea typeface="Calibri" pitchFamily="34" charset="-122"/>
                <a:cs typeface="Calibri" pitchFamily="34" charset="-120"/>
              </a:rPr>
              <a:t>KYC on every merchant</a:t>
            </a:r>
            <a:endParaRPr lang="en-US" sz="1600" dirty="0"/>
          </a:p>
        </p:txBody>
      </p:sp>
      <p:sp>
        <p:nvSpPr>
          <p:cNvPr id="13" name="Text 9"/>
          <p:cNvSpPr/>
          <p:nvPr/>
        </p:nvSpPr>
        <p:spPr>
          <a:xfrm>
            <a:off x="6735928" y="3291840"/>
            <a:ext cx="4358488" cy="1417320"/>
          </a:xfrm>
          <a:prstGeom prst="rect">
            <a:avLst/>
          </a:prstGeom>
          <a:noFill/>
          <a:ln/>
        </p:spPr>
        <p:txBody>
          <a:bodyPr wrap="square" lIns="0" tIns="0" rIns="0" bIns="0" rtlCol="0" anchor="t"/>
          <a:lstStyle/>
          <a:p>
            <a:pPr marL="342900" indent="-342900">
              <a:lnSpc>
                <a:spcPct val="110000"/>
              </a:lnSpc>
              <a:spcAft>
                <a:spcPts val="1000"/>
              </a:spcAft>
              <a:buSzPct val="100000"/>
              <a:buChar char="•"/>
            </a:pPr>
            <a:r>
              <a:rPr lang="en-US" sz="1350" dirty="0">
                <a:solidFill>
                  <a:srgbClr val="5F6E68"/>
                </a:solidFill>
                <a:latin typeface="Calibri" pitchFamily="34" charset="0"/>
                <a:ea typeface="Calibri" pitchFamily="34" charset="-122"/>
                <a:cs typeface="Calibri" pitchFamily="34" charset="-120"/>
              </a:rPr>
              <a:t>We verify the merchant's identity and details before issuing any card.</a:t>
            </a:r>
            <a:endParaRPr lang="en-US" sz="1350" dirty="0"/>
          </a:p>
          <a:p>
            <a:pPr marL="342900" indent="-342900">
              <a:lnSpc>
                <a:spcPct val="110000"/>
              </a:lnSpc>
              <a:spcAft>
                <a:spcPts val="1000"/>
              </a:spcAft>
              <a:buSzPct val="100000"/>
              <a:buChar char="•"/>
            </a:pPr>
            <a:r>
              <a:rPr lang="en-US" sz="1350" dirty="0">
                <a:solidFill>
                  <a:srgbClr val="5F6E68"/>
                </a:solidFill>
                <a:latin typeface="Calibri" pitchFamily="34" charset="0"/>
                <a:ea typeface="Calibri" pitchFamily="34" charset="-122"/>
                <a:cs typeface="Calibri" pitchFamily="34" charset="-120"/>
              </a:rPr>
              <a:t>Each merchant is onboarded as a connected account with its own onboarding.</a:t>
            </a:r>
            <a:endParaRPr lang="en-US" sz="1350" dirty="0"/>
          </a:p>
          <a:p>
            <a:pPr marL="342900" indent="-342900">
              <a:lnSpc>
                <a:spcPct val="110000"/>
              </a:lnSpc>
              <a:buSzPct val="100000"/>
              <a:buChar char="•"/>
            </a:pPr>
            <a:r>
              <a:rPr lang="en-US" sz="1350" dirty="0">
                <a:solidFill>
                  <a:srgbClr val="5F6E68"/>
                </a:solidFill>
                <a:latin typeface="Calibri" pitchFamily="34" charset="0"/>
                <a:ea typeface="Calibri" pitchFamily="34" charset="-122"/>
                <a:cs typeface="Calibri" pitchFamily="34" charset="-120"/>
              </a:rPr>
              <a:t>Spend controls and real-time monitoring via Issuing.</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7221A"/>
        </a:solidFill>
      </p:bgPr>
    </p:bg>
    <p:spTree>
      <p:nvGrpSpPr>
        <p:cNvPr id="1" name=""/>
        <p:cNvGrpSpPr/>
        <p:nvPr/>
      </p:nvGrpSpPr>
      <p:grpSpPr>
        <a:xfrm>
          <a:off x="0" y="0"/>
          <a:ext cx="0" cy="0"/>
          <a:chOff x="0" y="0"/>
          <a:chExt cx="0" cy="0"/>
        </a:xfrm>
      </p:grpSpPr>
      <p:sp>
        <p:nvSpPr>
          <p:cNvPr id="2" name="Shape 0"/>
          <p:cNvSpPr/>
          <p:nvPr/>
        </p:nvSpPr>
        <p:spPr>
          <a:xfrm>
            <a:off x="-1554480" y="4206240"/>
            <a:ext cx="4572000" cy="4572000"/>
          </a:xfrm>
          <a:prstGeom prst="ellipse">
            <a:avLst/>
          </a:prstGeom>
          <a:solidFill>
            <a:srgbClr val="0D3528"/>
          </a:solidFill>
          <a:ln/>
        </p:spPr>
      </p:sp>
      <p:sp>
        <p:nvSpPr>
          <p:cNvPr id="3" name="Shape 1"/>
          <p:cNvSpPr/>
          <p:nvPr/>
        </p:nvSpPr>
        <p:spPr>
          <a:xfrm>
            <a:off x="-731520" y="5029200"/>
            <a:ext cx="2834640" cy="2834640"/>
          </a:xfrm>
          <a:prstGeom prst="ellipse">
            <a:avLst/>
          </a:prstGeom>
          <a:solidFill>
            <a:srgbClr val="047857"/>
          </a:solidFill>
          <a:ln/>
        </p:spPr>
      </p:sp>
      <p:sp>
        <p:nvSpPr>
          <p:cNvPr id="4" name="Text 2"/>
          <p:cNvSpPr/>
          <p:nvPr/>
        </p:nvSpPr>
        <p:spPr>
          <a:xfrm>
            <a:off x="685800" y="640080"/>
            <a:ext cx="10820095" cy="822960"/>
          </a:xfrm>
          <a:prstGeom prst="rect">
            <a:avLst/>
          </a:prstGeom>
          <a:noFill/>
          <a:ln/>
        </p:spPr>
        <p:txBody>
          <a:bodyPr wrap="square" lIns="0" tIns="0" rIns="0" bIns="0" rtlCol="0" anchor="ctr"/>
          <a:lstStyle/>
          <a:p>
            <a:pPr indent="0" marL="0">
              <a:buNone/>
            </a:pPr>
            <a:r>
              <a:rPr lang="en-US" sz="3400" b="1" dirty="0">
                <a:solidFill>
                  <a:srgbClr val="FFFFFF"/>
                </a:solidFill>
                <a:latin typeface="Calibri" pitchFamily="34" charset="0"/>
                <a:ea typeface="Calibri" pitchFamily="34" charset="-122"/>
                <a:cs typeface="Calibri" pitchFamily="34" charset="-120"/>
              </a:rPr>
              <a:t>What we're asking for</a:t>
            </a:r>
            <a:endParaRPr lang="en-US" sz="3400" dirty="0"/>
          </a:p>
        </p:txBody>
      </p:sp>
      <p:sp>
        <p:nvSpPr>
          <p:cNvPr id="5" name="Shape 3"/>
          <p:cNvSpPr/>
          <p:nvPr/>
        </p:nvSpPr>
        <p:spPr>
          <a:xfrm>
            <a:off x="685800" y="1828800"/>
            <a:ext cx="3362858" cy="2331720"/>
          </a:xfrm>
          <a:prstGeom prst="roundRect">
            <a:avLst>
              <a:gd name="adj" fmla="val 3922"/>
            </a:avLst>
          </a:prstGeom>
          <a:solidFill>
            <a:srgbClr val="0D3528"/>
          </a:solidFill>
          <a:ln/>
        </p:spPr>
      </p:sp>
      <p:sp>
        <p:nvSpPr>
          <p:cNvPr id="6" name="Shape 4"/>
          <p:cNvSpPr/>
          <p:nvPr/>
        </p:nvSpPr>
        <p:spPr>
          <a:xfrm>
            <a:off x="1005840" y="2176272"/>
            <a:ext cx="777240" cy="777240"/>
          </a:xfrm>
          <a:prstGeom prst="ellipse">
            <a:avLst/>
          </a:prstGeom>
          <a:solidFill>
            <a:srgbClr val="059669"/>
          </a:solidFill>
          <a:ln/>
        </p:spPr>
      </p:sp>
      <p:pic>
        <p:nvPicPr>
          <p:cNvPr id="7" name="Image 0" descr="preencoded.png">    </p:cNvPr>
          <p:cNvPicPr>
            <a:picLocks noChangeAspect="1"/>
          </p:cNvPicPr>
          <p:nvPr/>
        </p:nvPicPr>
        <p:blipFill>
          <a:blip r:embed="rId1"/>
          <a:stretch>
            <a:fillRect/>
          </a:stretch>
        </p:blipFill>
        <p:spPr>
          <a:xfrm>
            <a:off x="1200150" y="2370582"/>
            <a:ext cx="388620" cy="388620"/>
          </a:xfrm>
          <a:prstGeom prst="rect">
            <a:avLst/>
          </a:prstGeom>
        </p:spPr>
      </p:pic>
      <p:sp>
        <p:nvSpPr>
          <p:cNvPr id="8" name="Text 5"/>
          <p:cNvSpPr/>
          <p:nvPr/>
        </p:nvSpPr>
        <p:spPr>
          <a:xfrm>
            <a:off x="1033272" y="3108960"/>
            <a:ext cx="2722778" cy="411480"/>
          </a:xfrm>
          <a:prstGeom prst="rect">
            <a:avLst/>
          </a:prstGeom>
          <a:noFill/>
          <a:ln/>
        </p:spPr>
        <p:txBody>
          <a:bodyPr wrap="square" lIns="0" tIns="0" rIns="0" bIns="0" rtlCol="0" anchor="ctr"/>
          <a:lstStyle/>
          <a:p>
            <a:pPr indent="0" marL="0">
              <a:buNone/>
            </a:pPr>
            <a:r>
              <a:rPr lang="en-US" sz="1700" b="1" dirty="0">
                <a:solidFill>
                  <a:srgbClr val="FFFFFF"/>
                </a:solidFill>
                <a:latin typeface="Calibri" pitchFamily="34" charset="0"/>
                <a:ea typeface="Calibri" pitchFamily="34" charset="-122"/>
                <a:cs typeface="Calibri" pitchFamily="34" charset="-120"/>
              </a:rPr>
              <a:t>Enter the program</a:t>
            </a:r>
            <a:endParaRPr lang="en-US" sz="1700" dirty="0"/>
          </a:p>
        </p:txBody>
      </p:sp>
      <p:sp>
        <p:nvSpPr>
          <p:cNvPr id="9" name="Text 6"/>
          <p:cNvSpPr/>
          <p:nvPr/>
        </p:nvSpPr>
        <p:spPr>
          <a:xfrm>
            <a:off x="1033272" y="3493008"/>
            <a:ext cx="2704490" cy="594360"/>
          </a:xfrm>
          <a:prstGeom prst="rect">
            <a:avLst/>
          </a:prstGeom>
          <a:noFill/>
          <a:ln/>
        </p:spPr>
        <p:txBody>
          <a:bodyPr wrap="square" lIns="0" tIns="0" rIns="0" bIns="0" rtlCol="0" anchor="t"/>
          <a:lstStyle/>
          <a:p>
            <a:pPr indent="0" marL="0">
              <a:lnSpc>
                <a:spcPct val="110000"/>
              </a:lnSpc>
              <a:buNone/>
            </a:pPr>
            <a:r>
              <a:rPr lang="en-US" sz="1250" dirty="0">
                <a:solidFill>
                  <a:srgbClr val="BFE8D9"/>
                </a:solidFill>
                <a:latin typeface="Calibri" pitchFamily="34" charset="0"/>
                <a:ea typeface="Calibri" pitchFamily="34" charset="-122"/>
                <a:cs typeface="Calibri" pitchFamily="34" charset="-120"/>
              </a:rPr>
              <a:t>Access to the stablecoin-backed Issuing program for LATAM.</a:t>
            </a:r>
            <a:endParaRPr lang="en-US" sz="1250" dirty="0"/>
          </a:p>
        </p:txBody>
      </p:sp>
      <p:sp>
        <p:nvSpPr>
          <p:cNvPr id="10" name="Shape 7"/>
          <p:cNvSpPr/>
          <p:nvPr/>
        </p:nvSpPr>
        <p:spPr>
          <a:xfrm>
            <a:off x="4414418" y="1828800"/>
            <a:ext cx="3362858" cy="2331720"/>
          </a:xfrm>
          <a:prstGeom prst="roundRect">
            <a:avLst>
              <a:gd name="adj" fmla="val 3922"/>
            </a:avLst>
          </a:prstGeom>
          <a:solidFill>
            <a:srgbClr val="0D3528"/>
          </a:solidFill>
          <a:ln/>
        </p:spPr>
      </p:sp>
      <p:sp>
        <p:nvSpPr>
          <p:cNvPr id="11" name="Shape 8"/>
          <p:cNvSpPr/>
          <p:nvPr/>
        </p:nvSpPr>
        <p:spPr>
          <a:xfrm>
            <a:off x="4734458" y="2176272"/>
            <a:ext cx="777240" cy="777240"/>
          </a:xfrm>
          <a:prstGeom prst="ellipse">
            <a:avLst/>
          </a:prstGeom>
          <a:solidFill>
            <a:srgbClr val="059669"/>
          </a:solidFill>
          <a:ln/>
        </p:spPr>
      </p:sp>
      <p:pic>
        <p:nvPicPr>
          <p:cNvPr id="12" name="Image 1" descr="preencoded.png">    </p:cNvPr>
          <p:cNvPicPr>
            <a:picLocks noChangeAspect="1"/>
          </p:cNvPicPr>
          <p:nvPr/>
        </p:nvPicPr>
        <p:blipFill>
          <a:blip r:embed="rId2"/>
          <a:stretch>
            <a:fillRect/>
          </a:stretch>
        </p:blipFill>
        <p:spPr>
          <a:xfrm>
            <a:off x="4928768" y="2370582"/>
            <a:ext cx="388620" cy="388620"/>
          </a:xfrm>
          <a:prstGeom prst="rect">
            <a:avLst/>
          </a:prstGeom>
        </p:spPr>
      </p:pic>
      <p:sp>
        <p:nvSpPr>
          <p:cNvPr id="13" name="Text 9"/>
          <p:cNvSpPr/>
          <p:nvPr/>
        </p:nvSpPr>
        <p:spPr>
          <a:xfrm>
            <a:off x="4761890" y="3108960"/>
            <a:ext cx="2722778" cy="411480"/>
          </a:xfrm>
          <a:prstGeom prst="rect">
            <a:avLst/>
          </a:prstGeom>
          <a:noFill/>
          <a:ln/>
        </p:spPr>
        <p:txBody>
          <a:bodyPr wrap="square" lIns="0" tIns="0" rIns="0" bIns="0" rtlCol="0" anchor="ctr"/>
          <a:lstStyle/>
          <a:p>
            <a:pPr indent="0" marL="0">
              <a:buNone/>
            </a:pPr>
            <a:r>
              <a:rPr lang="en-US" sz="1700" b="1" dirty="0">
                <a:solidFill>
                  <a:srgbClr val="FFFFFF"/>
                </a:solidFill>
                <a:latin typeface="Calibri" pitchFamily="34" charset="0"/>
                <a:ea typeface="Calibri" pitchFamily="34" charset="-122"/>
                <a:cs typeface="Calibri" pitchFamily="34" charset="-120"/>
              </a:rPr>
              <a:t>Sandbox</a:t>
            </a:r>
            <a:endParaRPr lang="en-US" sz="1700" dirty="0"/>
          </a:p>
        </p:txBody>
      </p:sp>
      <p:sp>
        <p:nvSpPr>
          <p:cNvPr id="14" name="Text 10"/>
          <p:cNvSpPr/>
          <p:nvPr/>
        </p:nvSpPr>
        <p:spPr>
          <a:xfrm>
            <a:off x="4761890" y="3493008"/>
            <a:ext cx="2704490" cy="594360"/>
          </a:xfrm>
          <a:prstGeom prst="rect">
            <a:avLst/>
          </a:prstGeom>
          <a:noFill/>
          <a:ln/>
        </p:spPr>
        <p:txBody>
          <a:bodyPr wrap="square" lIns="0" tIns="0" rIns="0" bIns="0" rtlCol="0" anchor="t"/>
          <a:lstStyle/>
          <a:p>
            <a:pPr indent="0" marL="0">
              <a:lnSpc>
                <a:spcPct val="110000"/>
              </a:lnSpc>
              <a:buNone/>
            </a:pPr>
            <a:r>
              <a:rPr lang="en-US" sz="1250" dirty="0">
                <a:solidFill>
                  <a:srgbClr val="BFE8D9"/>
                </a:solidFill>
                <a:latin typeface="Calibri" pitchFamily="34" charset="0"/>
                <a:ea typeface="Calibri" pitchFamily="34" charset="-122"/>
                <a:cs typeface="Calibri" pitchFamily="34" charset="-120"/>
              </a:rPr>
              <a:t>Set up a stablecoin-Issuing sandbox so we can start building.</a:t>
            </a:r>
            <a:endParaRPr lang="en-US" sz="1250" dirty="0"/>
          </a:p>
        </p:txBody>
      </p:sp>
      <p:sp>
        <p:nvSpPr>
          <p:cNvPr id="15" name="Shape 11"/>
          <p:cNvSpPr/>
          <p:nvPr/>
        </p:nvSpPr>
        <p:spPr>
          <a:xfrm>
            <a:off x="8143037" y="1828800"/>
            <a:ext cx="3362858" cy="2331720"/>
          </a:xfrm>
          <a:prstGeom prst="roundRect">
            <a:avLst>
              <a:gd name="adj" fmla="val 3922"/>
            </a:avLst>
          </a:prstGeom>
          <a:solidFill>
            <a:srgbClr val="0D3528"/>
          </a:solidFill>
          <a:ln/>
        </p:spPr>
      </p:sp>
      <p:sp>
        <p:nvSpPr>
          <p:cNvPr id="16" name="Shape 12"/>
          <p:cNvSpPr/>
          <p:nvPr/>
        </p:nvSpPr>
        <p:spPr>
          <a:xfrm>
            <a:off x="8463077" y="2176272"/>
            <a:ext cx="777240" cy="777240"/>
          </a:xfrm>
          <a:prstGeom prst="ellipse">
            <a:avLst/>
          </a:prstGeom>
          <a:solidFill>
            <a:srgbClr val="10B981"/>
          </a:solidFill>
          <a:ln/>
        </p:spPr>
      </p:sp>
      <p:pic>
        <p:nvPicPr>
          <p:cNvPr id="17" name="Image 2" descr="preencoded.png">    </p:cNvPr>
          <p:cNvPicPr>
            <a:picLocks noChangeAspect="1"/>
          </p:cNvPicPr>
          <p:nvPr/>
        </p:nvPicPr>
        <p:blipFill>
          <a:blip r:embed="rId3"/>
          <a:stretch>
            <a:fillRect/>
          </a:stretch>
        </p:blipFill>
        <p:spPr>
          <a:xfrm>
            <a:off x="8657387" y="2370582"/>
            <a:ext cx="388620" cy="388620"/>
          </a:xfrm>
          <a:prstGeom prst="rect">
            <a:avLst/>
          </a:prstGeom>
        </p:spPr>
      </p:pic>
      <p:sp>
        <p:nvSpPr>
          <p:cNvPr id="18" name="Text 13"/>
          <p:cNvSpPr/>
          <p:nvPr/>
        </p:nvSpPr>
        <p:spPr>
          <a:xfrm>
            <a:off x="8490509" y="3108960"/>
            <a:ext cx="2722778" cy="411480"/>
          </a:xfrm>
          <a:prstGeom prst="rect">
            <a:avLst/>
          </a:prstGeom>
          <a:noFill/>
          <a:ln/>
        </p:spPr>
        <p:txBody>
          <a:bodyPr wrap="square" lIns="0" tIns="0" rIns="0" bIns="0" rtlCol="0" anchor="ctr"/>
          <a:lstStyle/>
          <a:p>
            <a:pPr indent="0" marL="0">
              <a:buNone/>
            </a:pPr>
            <a:r>
              <a:rPr lang="en-US" sz="1700" b="1" dirty="0">
                <a:solidFill>
                  <a:srgbClr val="FFFFFF"/>
                </a:solidFill>
                <a:latin typeface="Calibri" pitchFamily="34" charset="0"/>
                <a:ea typeface="Calibri" pitchFamily="34" charset="-122"/>
                <a:cs typeface="Calibri" pitchFamily="34" charset="-120"/>
              </a:rPr>
              <a:t>Onboarding</a:t>
            </a:r>
            <a:endParaRPr lang="en-US" sz="1700" dirty="0"/>
          </a:p>
        </p:txBody>
      </p:sp>
      <p:sp>
        <p:nvSpPr>
          <p:cNvPr id="19" name="Text 14"/>
          <p:cNvSpPr/>
          <p:nvPr/>
        </p:nvSpPr>
        <p:spPr>
          <a:xfrm>
            <a:off x="8490509" y="3493008"/>
            <a:ext cx="2704490" cy="594360"/>
          </a:xfrm>
          <a:prstGeom prst="rect">
            <a:avLst/>
          </a:prstGeom>
          <a:noFill/>
          <a:ln/>
        </p:spPr>
        <p:txBody>
          <a:bodyPr wrap="square" lIns="0" tIns="0" rIns="0" bIns="0" rtlCol="0" anchor="t"/>
          <a:lstStyle/>
          <a:p>
            <a:pPr indent="0" marL="0">
              <a:lnSpc>
                <a:spcPct val="110000"/>
              </a:lnSpc>
              <a:buNone/>
            </a:pPr>
            <a:r>
              <a:rPr lang="en-US" sz="1250" dirty="0">
                <a:solidFill>
                  <a:srgbClr val="BFE8D9"/>
                </a:solidFill>
                <a:latin typeface="Calibri" pitchFamily="34" charset="0"/>
                <a:ea typeface="Calibri" pitchFamily="34" charset="-122"/>
                <a:cs typeface="Calibri" pitchFamily="34" charset="-120"/>
              </a:rPr>
              <a:t>Kick off the process (≈6–8 weeks) with an implementation expert and Asana board.</a:t>
            </a:r>
            <a:endParaRPr lang="en-US" sz="1250" dirty="0"/>
          </a:p>
        </p:txBody>
      </p:sp>
      <p:sp>
        <p:nvSpPr>
          <p:cNvPr id="20" name="Text 15"/>
          <p:cNvSpPr/>
          <p:nvPr/>
        </p:nvSpPr>
        <p:spPr>
          <a:xfrm>
            <a:off x="685800" y="6080760"/>
            <a:ext cx="10820095" cy="365760"/>
          </a:xfrm>
          <a:prstGeom prst="rect">
            <a:avLst/>
          </a:prstGeom>
          <a:noFill/>
          <a:ln/>
        </p:spPr>
        <p:txBody>
          <a:bodyPr wrap="square" lIns="0" tIns="0" rIns="0" bIns="0" rtlCol="0" anchor="ctr"/>
          <a:lstStyle/>
          <a:p>
            <a:pPr indent="0" marL="0">
              <a:buNone/>
            </a:pPr>
            <a:r>
              <a:rPr lang="en-US" sz="1250" dirty="0">
                <a:solidFill>
                  <a:srgbClr val="10B981"/>
                </a:solidFill>
                <a:latin typeface="Calibri" pitchFamily="34" charset="0"/>
                <a:ea typeface="Calibri" pitchFamily="34" charset="-122"/>
                <a:cs typeface="Calibri" pitchFamily="34" charset="-120"/>
              </a:rPr>
              <a:t>Windoce LLC  ·  QRBott.com  ·  WhatsApp +1 408 415 1033  ·  linkedin.com/in/pedro-llerena-montes</a:t>
            </a:r>
            <a:endParaRPr lang="en-US" sz="12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3000" b="1" dirty="0">
                <a:solidFill>
                  <a:srgbClr val="0B2018"/>
                </a:solidFill>
                <a:latin typeface="Calibri" pitchFamily="34" charset="0"/>
                <a:ea typeface="Calibri" pitchFamily="34" charset="-122"/>
                <a:cs typeface="Calibri" pitchFamily="34" charset="-120"/>
              </a:rPr>
              <a:t>Who we are</a:t>
            </a:r>
            <a:endParaRPr lang="en-US" sz="3000" dirty="0"/>
          </a:p>
        </p:txBody>
      </p:sp>
      <p:sp>
        <p:nvSpPr>
          <p:cNvPr id="3" name="Text 1"/>
          <p:cNvSpPr/>
          <p:nvPr/>
        </p:nvSpPr>
        <p:spPr>
          <a:xfrm>
            <a:off x="685800" y="1298448"/>
            <a:ext cx="10820095" cy="365760"/>
          </a:xfrm>
          <a:prstGeom prst="rect">
            <a:avLst/>
          </a:prstGeom>
          <a:noFill/>
          <a:ln/>
        </p:spPr>
        <p:txBody>
          <a:bodyPr wrap="square" lIns="0" tIns="0" rIns="0" bIns="0" rtlCol="0" anchor="ctr"/>
          <a:lstStyle/>
          <a:p>
            <a:pPr indent="0" marL="0">
              <a:buNone/>
            </a:pPr>
            <a:r>
              <a:rPr lang="en-US" sz="1400" i="1" dirty="0">
                <a:solidFill>
                  <a:srgbClr val="5F6E68"/>
                </a:solidFill>
                <a:latin typeface="Calibri" pitchFamily="34" charset="0"/>
                <a:ea typeface="Calibri" pitchFamily="34" charset="-122"/>
                <a:cs typeface="Calibri" pitchFamily="34" charset="-120"/>
              </a:rPr>
              <a:t>Windoce LLC is the parent company; QRBott, Alira and Tokiia are its products — like Meta with Facebook and Instagram.</a:t>
            </a:r>
            <a:endParaRPr lang="en-US" sz="1400" dirty="0"/>
          </a:p>
        </p:txBody>
      </p:sp>
      <p:sp>
        <p:nvSpPr>
          <p:cNvPr id="4" name="Shape 2"/>
          <p:cNvSpPr/>
          <p:nvPr/>
        </p:nvSpPr>
        <p:spPr>
          <a:xfrm>
            <a:off x="685800" y="1810512"/>
            <a:ext cx="6766560" cy="969264"/>
          </a:xfrm>
          <a:prstGeom prst="roundRect">
            <a:avLst>
              <a:gd name="adj" fmla="val 8491"/>
            </a:avLst>
          </a:prstGeom>
          <a:solidFill>
            <a:srgbClr val="F1FAF6"/>
          </a:solidFill>
          <a:ln/>
          <a:effectLst>
            <a:outerShdw sx="100000" sy="100000" kx="0" ky="0" algn="bl" rotWithShape="0" blurRad="88900" dist="25400" dir="5400000">
              <a:srgbClr val="0B2018">
                <a:alpha val="8000"/>
              </a:srgbClr>
            </a:outerShdw>
          </a:effectLst>
        </p:spPr>
      </p:sp>
      <p:sp>
        <p:nvSpPr>
          <p:cNvPr id="5" name="Shape 3"/>
          <p:cNvSpPr/>
          <p:nvPr/>
        </p:nvSpPr>
        <p:spPr>
          <a:xfrm>
            <a:off x="923544" y="1965960"/>
            <a:ext cx="658368" cy="658368"/>
          </a:xfrm>
          <a:prstGeom prst="ellipse">
            <a:avLst/>
          </a:prstGeom>
          <a:solidFill>
            <a:srgbClr val="059669"/>
          </a:solidFill>
          <a:ln/>
        </p:spPr>
      </p:sp>
      <p:pic>
        <p:nvPicPr>
          <p:cNvPr id="6" name="Image 0" descr="preencoded.png">    </p:cNvPr>
          <p:cNvPicPr>
            <a:picLocks noChangeAspect="1"/>
          </p:cNvPicPr>
          <p:nvPr/>
        </p:nvPicPr>
        <p:blipFill>
          <a:blip r:embed="rId1"/>
          <a:stretch>
            <a:fillRect/>
          </a:stretch>
        </p:blipFill>
        <p:spPr>
          <a:xfrm>
            <a:off x="1088136" y="2130552"/>
            <a:ext cx="329184" cy="329184"/>
          </a:xfrm>
          <a:prstGeom prst="rect">
            <a:avLst/>
          </a:prstGeom>
        </p:spPr>
      </p:pic>
      <p:sp>
        <p:nvSpPr>
          <p:cNvPr id="7" name="Text 4"/>
          <p:cNvSpPr/>
          <p:nvPr/>
        </p:nvSpPr>
        <p:spPr>
          <a:xfrm>
            <a:off x="1764792" y="1938528"/>
            <a:ext cx="5440680" cy="347472"/>
          </a:xfrm>
          <a:prstGeom prst="rect">
            <a:avLst/>
          </a:prstGeom>
          <a:noFill/>
          <a:ln/>
        </p:spPr>
        <p:txBody>
          <a:bodyPr wrap="square" lIns="0" tIns="0" rIns="0" bIns="0" rtlCol="0" anchor="ctr"/>
          <a:lstStyle/>
          <a:p>
            <a:pPr indent="0" marL="0">
              <a:buNone/>
            </a:pPr>
            <a:r>
              <a:rPr lang="en-US" sz="1500" b="1" dirty="0">
                <a:solidFill>
                  <a:srgbClr val="0B2018"/>
                </a:solidFill>
                <a:latin typeface="Calibri" pitchFamily="34" charset="0"/>
                <a:ea typeface="Calibri" pitchFamily="34" charset="-122"/>
                <a:cs typeface="Calibri" pitchFamily="34" charset="-120"/>
              </a:rPr>
              <a:t>Windoce LLC</a:t>
            </a:r>
            <a:endParaRPr lang="en-US" sz="1500" dirty="0"/>
          </a:p>
        </p:txBody>
      </p:sp>
      <p:sp>
        <p:nvSpPr>
          <p:cNvPr id="8" name="Text 5"/>
          <p:cNvSpPr/>
          <p:nvPr/>
        </p:nvSpPr>
        <p:spPr>
          <a:xfrm>
            <a:off x="1764792" y="2267712"/>
            <a:ext cx="5486400" cy="402336"/>
          </a:xfrm>
          <a:prstGeom prst="rect">
            <a:avLst/>
          </a:prstGeom>
          <a:noFill/>
          <a:ln/>
        </p:spPr>
        <p:txBody>
          <a:bodyPr wrap="square" lIns="0" tIns="0" rIns="0" bIns="0" rtlCol="0" anchor="t"/>
          <a:lstStyle/>
          <a:p>
            <a:pPr indent="0" marL="0">
              <a:lnSpc>
                <a:spcPct val="105000"/>
              </a:lnSpc>
              <a:buNone/>
            </a:pPr>
            <a:r>
              <a:rPr lang="en-US" sz="1100" dirty="0">
                <a:solidFill>
                  <a:srgbClr val="5F6E68"/>
                </a:solidFill>
                <a:latin typeface="Calibri" pitchFamily="34" charset="0"/>
                <a:ea typeface="Calibri" pitchFamily="34" charset="-122"/>
                <a:cs typeface="Calibri" pitchFamily="34" charset="-120"/>
              </a:rPr>
              <a:t>U.S.-incorporated software company. Parent of the group (blockchain + AI).</a:t>
            </a:r>
            <a:endParaRPr lang="en-US" sz="1100" dirty="0"/>
          </a:p>
        </p:txBody>
      </p:sp>
      <p:sp>
        <p:nvSpPr>
          <p:cNvPr id="9" name="Shape 6"/>
          <p:cNvSpPr/>
          <p:nvPr/>
        </p:nvSpPr>
        <p:spPr>
          <a:xfrm>
            <a:off x="685800" y="2926080"/>
            <a:ext cx="6766560" cy="969264"/>
          </a:xfrm>
          <a:prstGeom prst="roundRect">
            <a:avLst>
              <a:gd name="adj" fmla="val 8491"/>
            </a:avLst>
          </a:prstGeom>
          <a:solidFill>
            <a:srgbClr val="F1FAF6"/>
          </a:solidFill>
          <a:ln/>
          <a:effectLst>
            <a:outerShdw sx="100000" sy="100000" kx="0" ky="0" algn="bl" rotWithShape="0" blurRad="88900" dist="25400" dir="5400000">
              <a:srgbClr val="0B2018">
                <a:alpha val="8000"/>
              </a:srgbClr>
            </a:outerShdw>
          </a:effectLst>
        </p:spPr>
      </p:sp>
      <p:sp>
        <p:nvSpPr>
          <p:cNvPr id="10" name="Shape 7"/>
          <p:cNvSpPr/>
          <p:nvPr/>
        </p:nvSpPr>
        <p:spPr>
          <a:xfrm>
            <a:off x="923544" y="3081528"/>
            <a:ext cx="658368" cy="658368"/>
          </a:xfrm>
          <a:prstGeom prst="ellipse">
            <a:avLst/>
          </a:prstGeom>
          <a:solidFill>
            <a:srgbClr val="059669"/>
          </a:solidFill>
          <a:ln/>
        </p:spPr>
      </p:sp>
      <p:pic>
        <p:nvPicPr>
          <p:cNvPr id="11" name="Image 1" descr="preencoded.png">    </p:cNvPr>
          <p:cNvPicPr>
            <a:picLocks noChangeAspect="1"/>
          </p:cNvPicPr>
          <p:nvPr/>
        </p:nvPicPr>
        <p:blipFill>
          <a:blip r:embed="rId2"/>
          <a:stretch>
            <a:fillRect/>
          </a:stretch>
        </p:blipFill>
        <p:spPr>
          <a:xfrm>
            <a:off x="1088136" y="3246120"/>
            <a:ext cx="329184" cy="329184"/>
          </a:xfrm>
          <a:prstGeom prst="rect">
            <a:avLst/>
          </a:prstGeom>
        </p:spPr>
      </p:pic>
      <p:sp>
        <p:nvSpPr>
          <p:cNvPr id="12" name="Text 8"/>
          <p:cNvSpPr/>
          <p:nvPr/>
        </p:nvSpPr>
        <p:spPr>
          <a:xfrm>
            <a:off x="1764792" y="3054096"/>
            <a:ext cx="5440680" cy="347472"/>
          </a:xfrm>
          <a:prstGeom prst="rect">
            <a:avLst/>
          </a:prstGeom>
          <a:noFill/>
          <a:ln/>
        </p:spPr>
        <p:txBody>
          <a:bodyPr wrap="square" lIns="0" tIns="0" rIns="0" bIns="0" rtlCol="0" anchor="ctr"/>
          <a:lstStyle/>
          <a:p>
            <a:pPr indent="0" marL="0">
              <a:buNone/>
            </a:pPr>
            <a:r>
              <a:rPr lang="en-US" sz="1500" b="1" dirty="0">
                <a:solidFill>
                  <a:srgbClr val="0B2018"/>
                </a:solidFill>
                <a:latin typeface="Calibri" pitchFamily="34" charset="0"/>
                <a:ea typeface="Calibri" pitchFamily="34" charset="-122"/>
                <a:cs typeface="Calibri" pitchFamily="34" charset="-120"/>
              </a:rPr>
              <a:t>QRBott / ShowBot</a:t>
            </a:r>
            <a:endParaRPr lang="en-US" sz="1500" dirty="0"/>
          </a:p>
        </p:txBody>
      </p:sp>
      <p:sp>
        <p:nvSpPr>
          <p:cNvPr id="13" name="Text 9"/>
          <p:cNvSpPr/>
          <p:nvPr/>
        </p:nvSpPr>
        <p:spPr>
          <a:xfrm>
            <a:off x="1764792" y="3383280"/>
            <a:ext cx="5486400" cy="402336"/>
          </a:xfrm>
          <a:prstGeom prst="rect">
            <a:avLst/>
          </a:prstGeom>
          <a:noFill/>
          <a:ln/>
        </p:spPr>
        <p:txBody>
          <a:bodyPr wrap="square" lIns="0" tIns="0" rIns="0" bIns="0" rtlCol="0" anchor="t"/>
          <a:lstStyle/>
          <a:p>
            <a:pPr indent="0" marL="0">
              <a:lnSpc>
                <a:spcPct val="105000"/>
              </a:lnSpc>
              <a:buNone/>
            </a:pPr>
            <a:r>
              <a:rPr lang="en-US" sz="1100" dirty="0">
                <a:solidFill>
                  <a:srgbClr val="5F6E68"/>
                </a:solidFill>
                <a:latin typeface="Calibri" pitchFamily="34" charset="0"/>
                <a:ea typeface="Calibri" pitchFamily="34" charset="-122"/>
                <a:cs typeface="Calibri" pitchFamily="34" charset="-120"/>
              </a:rPr>
              <a:t>AI-powered e-commerce: the chat takes up 60% of the store and is the sales engine. Payments via Stripe.</a:t>
            </a:r>
            <a:endParaRPr lang="en-US" sz="1100" dirty="0"/>
          </a:p>
        </p:txBody>
      </p:sp>
      <p:sp>
        <p:nvSpPr>
          <p:cNvPr id="14" name="Shape 10"/>
          <p:cNvSpPr/>
          <p:nvPr/>
        </p:nvSpPr>
        <p:spPr>
          <a:xfrm>
            <a:off x="685800" y="4041648"/>
            <a:ext cx="6766560" cy="969264"/>
          </a:xfrm>
          <a:prstGeom prst="roundRect">
            <a:avLst>
              <a:gd name="adj" fmla="val 8491"/>
            </a:avLst>
          </a:prstGeom>
          <a:solidFill>
            <a:srgbClr val="F1FAF6"/>
          </a:solidFill>
          <a:ln/>
          <a:effectLst>
            <a:outerShdw sx="100000" sy="100000" kx="0" ky="0" algn="bl" rotWithShape="0" blurRad="88900" dist="25400" dir="5400000">
              <a:srgbClr val="0B2018">
                <a:alpha val="8000"/>
              </a:srgbClr>
            </a:outerShdw>
          </a:effectLst>
        </p:spPr>
      </p:sp>
      <p:sp>
        <p:nvSpPr>
          <p:cNvPr id="15" name="Shape 11"/>
          <p:cNvSpPr/>
          <p:nvPr/>
        </p:nvSpPr>
        <p:spPr>
          <a:xfrm>
            <a:off x="923544" y="4197096"/>
            <a:ext cx="658368" cy="658368"/>
          </a:xfrm>
          <a:prstGeom prst="ellipse">
            <a:avLst/>
          </a:prstGeom>
          <a:solidFill>
            <a:srgbClr val="059669"/>
          </a:solidFill>
          <a:ln/>
        </p:spPr>
      </p:sp>
      <p:pic>
        <p:nvPicPr>
          <p:cNvPr id="16" name="Image 2" descr="preencoded.png">    </p:cNvPr>
          <p:cNvPicPr>
            <a:picLocks noChangeAspect="1"/>
          </p:cNvPicPr>
          <p:nvPr/>
        </p:nvPicPr>
        <p:blipFill>
          <a:blip r:embed="rId3"/>
          <a:stretch>
            <a:fillRect/>
          </a:stretch>
        </p:blipFill>
        <p:spPr>
          <a:xfrm>
            <a:off x="1088136" y="4361688"/>
            <a:ext cx="329184" cy="329184"/>
          </a:xfrm>
          <a:prstGeom prst="rect">
            <a:avLst/>
          </a:prstGeom>
        </p:spPr>
      </p:pic>
      <p:sp>
        <p:nvSpPr>
          <p:cNvPr id="17" name="Text 12"/>
          <p:cNvSpPr/>
          <p:nvPr/>
        </p:nvSpPr>
        <p:spPr>
          <a:xfrm>
            <a:off x="1764792" y="4169664"/>
            <a:ext cx="5440680" cy="347472"/>
          </a:xfrm>
          <a:prstGeom prst="rect">
            <a:avLst/>
          </a:prstGeom>
          <a:noFill/>
          <a:ln/>
        </p:spPr>
        <p:txBody>
          <a:bodyPr wrap="square" lIns="0" tIns="0" rIns="0" bIns="0" rtlCol="0" anchor="ctr"/>
          <a:lstStyle/>
          <a:p>
            <a:pPr indent="0" marL="0">
              <a:buNone/>
            </a:pPr>
            <a:r>
              <a:rPr lang="en-US" sz="1500" b="1" dirty="0">
                <a:solidFill>
                  <a:srgbClr val="0B2018"/>
                </a:solidFill>
                <a:latin typeface="Calibri" pitchFamily="34" charset="0"/>
                <a:ea typeface="Calibri" pitchFamily="34" charset="-122"/>
                <a:cs typeface="Calibri" pitchFamily="34" charset="-120"/>
              </a:rPr>
              <a:t>Alira — aliramony.com</a:t>
            </a:r>
            <a:endParaRPr lang="en-US" sz="1500" dirty="0"/>
          </a:p>
        </p:txBody>
      </p:sp>
      <p:sp>
        <p:nvSpPr>
          <p:cNvPr id="18" name="Text 13"/>
          <p:cNvSpPr/>
          <p:nvPr/>
        </p:nvSpPr>
        <p:spPr>
          <a:xfrm>
            <a:off x="1764792" y="4498848"/>
            <a:ext cx="5486400" cy="402336"/>
          </a:xfrm>
          <a:prstGeom prst="rect">
            <a:avLst/>
          </a:prstGeom>
          <a:noFill/>
          <a:ln/>
        </p:spPr>
        <p:txBody>
          <a:bodyPr wrap="square" lIns="0" tIns="0" rIns="0" bIns="0" rtlCol="0" anchor="t"/>
          <a:lstStyle/>
          <a:p>
            <a:pPr indent="0" marL="0">
              <a:lnSpc>
                <a:spcPct val="105000"/>
              </a:lnSpc>
              <a:buNone/>
            </a:pPr>
            <a:r>
              <a:rPr lang="en-US" sz="1100" dirty="0">
                <a:solidFill>
                  <a:srgbClr val="5F6E68"/>
                </a:solidFill>
                <a:latin typeface="Calibri" pitchFamily="34" charset="0"/>
                <a:ea typeface="Calibri" pitchFamily="34" charset="-122"/>
                <a:cs typeface="Calibri" pitchFamily="34" charset="-120"/>
              </a:rPr>
              <a:t>LIVE with an approved Stripe Crypto Onramp: selling USDC and other Stripe-approved crypto.</a:t>
            </a:r>
            <a:endParaRPr lang="en-US" sz="1100" dirty="0"/>
          </a:p>
        </p:txBody>
      </p:sp>
      <p:sp>
        <p:nvSpPr>
          <p:cNvPr id="19" name="Shape 14"/>
          <p:cNvSpPr/>
          <p:nvPr/>
        </p:nvSpPr>
        <p:spPr>
          <a:xfrm>
            <a:off x="685800" y="5157216"/>
            <a:ext cx="6766560" cy="969264"/>
          </a:xfrm>
          <a:prstGeom prst="roundRect">
            <a:avLst>
              <a:gd name="adj" fmla="val 8491"/>
            </a:avLst>
          </a:prstGeom>
          <a:solidFill>
            <a:srgbClr val="F1FAF6"/>
          </a:solidFill>
          <a:ln/>
          <a:effectLst>
            <a:outerShdw sx="100000" sy="100000" kx="0" ky="0" algn="bl" rotWithShape="0" blurRad="88900" dist="25400" dir="5400000">
              <a:srgbClr val="0B2018">
                <a:alpha val="8000"/>
              </a:srgbClr>
            </a:outerShdw>
          </a:effectLst>
        </p:spPr>
      </p:sp>
      <p:sp>
        <p:nvSpPr>
          <p:cNvPr id="20" name="Shape 15"/>
          <p:cNvSpPr/>
          <p:nvPr/>
        </p:nvSpPr>
        <p:spPr>
          <a:xfrm>
            <a:off x="923544" y="5312664"/>
            <a:ext cx="658368" cy="658368"/>
          </a:xfrm>
          <a:prstGeom prst="ellipse">
            <a:avLst/>
          </a:prstGeom>
          <a:solidFill>
            <a:srgbClr val="059669"/>
          </a:solidFill>
          <a:ln/>
        </p:spPr>
      </p:sp>
      <p:pic>
        <p:nvPicPr>
          <p:cNvPr id="21" name="Image 3" descr="preencoded.png">    </p:cNvPr>
          <p:cNvPicPr>
            <a:picLocks noChangeAspect="1"/>
          </p:cNvPicPr>
          <p:nvPr/>
        </p:nvPicPr>
        <p:blipFill>
          <a:blip r:embed="rId4"/>
          <a:stretch>
            <a:fillRect/>
          </a:stretch>
        </p:blipFill>
        <p:spPr>
          <a:xfrm>
            <a:off x="1088136" y="5477256"/>
            <a:ext cx="329184" cy="329184"/>
          </a:xfrm>
          <a:prstGeom prst="rect">
            <a:avLst/>
          </a:prstGeom>
        </p:spPr>
      </p:pic>
      <p:sp>
        <p:nvSpPr>
          <p:cNvPr id="22" name="Text 16"/>
          <p:cNvSpPr/>
          <p:nvPr/>
        </p:nvSpPr>
        <p:spPr>
          <a:xfrm>
            <a:off x="1764792" y="5285232"/>
            <a:ext cx="5440680" cy="347472"/>
          </a:xfrm>
          <a:prstGeom prst="rect">
            <a:avLst/>
          </a:prstGeom>
          <a:noFill/>
          <a:ln/>
        </p:spPr>
        <p:txBody>
          <a:bodyPr wrap="square" lIns="0" tIns="0" rIns="0" bIns="0" rtlCol="0" anchor="ctr"/>
          <a:lstStyle/>
          <a:p>
            <a:pPr indent="0" marL="0">
              <a:buNone/>
            </a:pPr>
            <a:r>
              <a:rPr lang="en-US" sz="1500" b="1" dirty="0">
                <a:solidFill>
                  <a:srgbClr val="0B2018"/>
                </a:solidFill>
                <a:latin typeface="Calibri" pitchFamily="34" charset="0"/>
                <a:ea typeface="Calibri" pitchFamily="34" charset="-122"/>
                <a:cs typeface="Calibri" pitchFamily="34" charset="-120"/>
              </a:rPr>
              <a:t>Tokiia</a:t>
            </a:r>
            <a:endParaRPr lang="en-US" sz="1500" dirty="0"/>
          </a:p>
        </p:txBody>
      </p:sp>
      <p:sp>
        <p:nvSpPr>
          <p:cNvPr id="23" name="Text 17"/>
          <p:cNvSpPr/>
          <p:nvPr/>
        </p:nvSpPr>
        <p:spPr>
          <a:xfrm>
            <a:off x="1764792" y="5614416"/>
            <a:ext cx="5486400" cy="402336"/>
          </a:xfrm>
          <a:prstGeom prst="rect">
            <a:avLst/>
          </a:prstGeom>
          <a:noFill/>
          <a:ln/>
        </p:spPr>
        <p:txBody>
          <a:bodyPr wrap="square" lIns="0" tIns="0" rIns="0" bIns="0" rtlCol="0" anchor="t"/>
          <a:lstStyle/>
          <a:p>
            <a:pPr indent="0" marL="0">
              <a:lnSpc>
                <a:spcPct val="105000"/>
              </a:lnSpc>
              <a:buNone/>
            </a:pPr>
            <a:r>
              <a:rPr lang="en-US" sz="1100" dirty="0">
                <a:solidFill>
                  <a:srgbClr val="5F6E68"/>
                </a:solidFill>
                <a:latin typeface="Calibri" pitchFamily="34" charset="0"/>
                <a:ea typeface="Calibri" pitchFamily="34" charset="-122"/>
                <a:cs typeface="Calibri" pitchFamily="34" charset="-120"/>
              </a:rPr>
              <a:t>Crypto wallet in development (on hold until the regulatory path is defined).</a:t>
            </a:r>
            <a:endParaRPr lang="en-US" sz="1100" dirty="0"/>
          </a:p>
        </p:txBody>
      </p:sp>
      <p:sp>
        <p:nvSpPr>
          <p:cNvPr id="24" name="Shape 18"/>
          <p:cNvSpPr/>
          <p:nvPr/>
        </p:nvSpPr>
        <p:spPr>
          <a:xfrm>
            <a:off x="7863840" y="1810512"/>
            <a:ext cx="3642055" cy="4315968"/>
          </a:xfrm>
          <a:prstGeom prst="roundRect">
            <a:avLst>
              <a:gd name="adj" fmla="val 2511"/>
            </a:avLst>
          </a:prstGeom>
          <a:solidFill>
            <a:srgbClr val="07221A"/>
          </a:solidFill>
          <a:ln/>
          <a:effectLst>
            <a:outerShdw sx="100000" sy="100000" kx="0" ky="0" algn="bl" rotWithShape="0" blurRad="114300" dist="38100" dir="5400000">
              <a:srgbClr val="0B2018">
                <a:alpha val="10000"/>
              </a:srgbClr>
            </a:outerShdw>
          </a:effectLst>
        </p:spPr>
      </p:sp>
      <p:sp>
        <p:nvSpPr>
          <p:cNvPr id="25" name="Shape 19"/>
          <p:cNvSpPr/>
          <p:nvPr/>
        </p:nvSpPr>
        <p:spPr>
          <a:xfrm>
            <a:off x="8275320" y="2176272"/>
            <a:ext cx="777240" cy="777240"/>
          </a:xfrm>
          <a:prstGeom prst="ellipse">
            <a:avLst/>
          </a:prstGeom>
          <a:solidFill>
            <a:srgbClr val="10B981"/>
          </a:solidFill>
          <a:ln/>
        </p:spPr>
      </p:sp>
      <p:pic>
        <p:nvPicPr>
          <p:cNvPr id="26" name="Image 4" descr="preencoded.png">    </p:cNvPr>
          <p:cNvPicPr>
            <a:picLocks noChangeAspect="1"/>
          </p:cNvPicPr>
          <p:nvPr/>
        </p:nvPicPr>
        <p:blipFill>
          <a:blip r:embed="rId5"/>
          <a:stretch>
            <a:fillRect/>
          </a:stretch>
        </p:blipFill>
        <p:spPr>
          <a:xfrm>
            <a:off x="8485175" y="2386127"/>
            <a:ext cx="357530" cy="357530"/>
          </a:xfrm>
          <a:prstGeom prst="rect">
            <a:avLst/>
          </a:prstGeom>
        </p:spPr>
      </p:pic>
      <p:sp>
        <p:nvSpPr>
          <p:cNvPr id="27" name="Text 20"/>
          <p:cNvSpPr/>
          <p:nvPr/>
        </p:nvSpPr>
        <p:spPr>
          <a:xfrm>
            <a:off x="8275320" y="3127248"/>
            <a:ext cx="2819095" cy="685800"/>
          </a:xfrm>
          <a:prstGeom prst="rect">
            <a:avLst/>
          </a:prstGeom>
          <a:noFill/>
          <a:ln/>
        </p:spPr>
        <p:txBody>
          <a:bodyPr wrap="square" lIns="0" tIns="0" rIns="0" bIns="0" rtlCol="0" anchor="ctr"/>
          <a:lstStyle/>
          <a:p>
            <a:pPr indent="0" marL="0">
              <a:lnSpc>
                <a:spcPct val="100000"/>
              </a:lnSpc>
              <a:buNone/>
            </a:pPr>
            <a:r>
              <a:rPr lang="en-US" sz="1700" b="1" dirty="0">
                <a:solidFill>
                  <a:srgbClr val="FFFFFF"/>
                </a:solidFill>
                <a:latin typeface="Calibri" pitchFamily="34" charset="0"/>
                <a:ea typeface="Calibri" pitchFamily="34" charset="-122"/>
                <a:cs typeface="Calibri" pitchFamily="34" charset="-120"/>
              </a:rPr>
              <a:t>Already approved by Stripe in crypto</a:t>
            </a:r>
            <a:endParaRPr lang="en-US" sz="1700" dirty="0"/>
          </a:p>
        </p:txBody>
      </p:sp>
      <p:sp>
        <p:nvSpPr>
          <p:cNvPr id="28" name="Text 21"/>
          <p:cNvSpPr/>
          <p:nvPr/>
        </p:nvSpPr>
        <p:spPr>
          <a:xfrm>
            <a:off x="8275320" y="3840480"/>
            <a:ext cx="2819095" cy="1417320"/>
          </a:xfrm>
          <a:prstGeom prst="rect">
            <a:avLst/>
          </a:prstGeom>
          <a:noFill/>
          <a:ln/>
        </p:spPr>
        <p:txBody>
          <a:bodyPr wrap="square" lIns="0" tIns="0" rIns="0" bIns="0" rtlCol="0" anchor="ctr"/>
          <a:lstStyle/>
          <a:p>
            <a:pPr indent="0" marL="0">
              <a:lnSpc>
                <a:spcPct val="115000"/>
              </a:lnSpc>
              <a:buNone/>
            </a:pPr>
            <a:r>
              <a:rPr lang="en-US" sz="1350" dirty="0">
                <a:solidFill>
                  <a:srgbClr val="BFE8D9"/>
                </a:solidFill>
                <a:latin typeface="Calibri" pitchFamily="34" charset="0"/>
                <a:ea typeface="Calibri" pitchFamily="34" charset="-122"/>
                <a:cs typeface="Calibri" pitchFamily="34" charset="-120"/>
              </a:rPr>
              <a:t>Alira operates live with Stripe's Crypto Onramp. Combined with our U.S. entity, we match the profile of the stablecoin-backed Issuing program.</a:t>
            </a:r>
            <a:endParaRPr lang="en-US" sz="1350" dirty="0"/>
          </a:p>
        </p:txBody>
      </p:sp>
      <p:sp>
        <p:nvSpPr>
          <p:cNvPr id="29" name="Text 22"/>
          <p:cNvSpPr/>
          <p:nvPr/>
        </p:nvSpPr>
        <p:spPr>
          <a:xfrm>
            <a:off x="8275320" y="5394960"/>
            <a:ext cx="2819095" cy="502920"/>
          </a:xfrm>
          <a:prstGeom prst="rect">
            <a:avLst/>
          </a:prstGeom>
          <a:noFill/>
          <a:ln/>
        </p:spPr>
        <p:txBody>
          <a:bodyPr wrap="square" lIns="0" tIns="0" rIns="0" bIns="0" rtlCol="0" anchor="ctr"/>
          <a:lstStyle/>
          <a:p>
            <a:pPr indent="0" marL="0">
              <a:lnSpc>
                <a:spcPct val="105000"/>
              </a:lnSpc>
              <a:buNone/>
            </a:pPr>
            <a:r>
              <a:rPr lang="en-US" sz="1100" i="1" dirty="0">
                <a:solidFill>
                  <a:srgbClr val="10B981"/>
                </a:solidFill>
                <a:latin typeface="Calibri" pitchFamily="34" charset="0"/>
                <a:ea typeface="Calibri" pitchFamily="34" charset="-122"/>
                <a:cs typeface="Calibri" pitchFamily="34" charset="-120"/>
              </a:rPr>
              <a:t>Real merchants operating — e.g. aromayterra.com</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3000" b="1" dirty="0">
                <a:solidFill>
                  <a:srgbClr val="0B2018"/>
                </a:solidFill>
                <a:latin typeface="Calibri" pitchFamily="34" charset="0"/>
                <a:ea typeface="Calibri" pitchFamily="34" charset="-122"/>
                <a:cs typeface="Calibri" pitchFamily="34" charset="-120"/>
              </a:rPr>
              <a:t>The problem: getting paid in LATAM is nearly impossible</a:t>
            </a:r>
            <a:endParaRPr lang="en-US" sz="3000" dirty="0"/>
          </a:p>
        </p:txBody>
      </p:sp>
      <p:sp>
        <p:nvSpPr>
          <p:cNvPr id="3" name="Text 1"/>
          <p:cNvSpPr/>
          <p:nvPr/>
        </p:nvSpPr>
        <p:spPr>
          <a:xfrm>
            <a:off x="685800" y="1298448"/>
            <a:ext cx="10820095" cy="365760"/>
          </a:xfrm>
          <a:prstGeom prst="rect">
            <a:avLst/>
          </a:prstGeom>
          <a:noFill/>
          <a:ln/>
        </p:spPr>
        <p:txBody>
          <a:bodyPr wrap="square" lIns="0" tIns="0" rIns="0" bIns="0" rtlCol="0" anchor="ctr"/>
          <a:lstStyle/>
          <a:p>
            <a:pPr indent="0" marL="0">
              <a:buNone/>
            </a:pPr>
            <a:r>
              <a:rPr lang="en-US" sz="1400" dirty="0">
                <a:solidFill>
                  <a:srgbClr val="5F6E68"/>
                </a:solidFill>
                <a:latin typeface="Calibri" pitchFamily="34" charset="0"/>
                <a:ea typeface="Calibri" pitchFamily="34" charset="-122"/>
                <a:cs typeface="Calibri" pitchFamily="34" charset="-120"/>
              </a:rPr>
              <a:t>To accept payments with Stripe today, a LATAM merchant must complete three costly steps:</a:t>
            </a:r>
            <a:endParaRPr lang="en-US" sz="1400" dirty="0"/>
          </a:p>
        </p:txBody>
      </p:sp>
      <p:sp>
        <p:nvSpPr>
          <p:cNvPr id="4" name="Shape 2"/>
          <p:cNvSpPr/>
          <p:nvPr/>
        </p:nvSpPr>
        <p:spPr>
          <a:xfrm>
            <a:off x="685800" y="1965960"/>
            <a:ext cx="3383280" cy="1828800"/>
          </a:xfrm>
          <a:prstGeom prst="roundRect">
            <a:avLst>
              <a:gd name="adj" fmla="val 4500"/>
            </a:avLst>
          </a:prstGeom>
          <a:solidFill>
            <a:srgbClr val="FBEDEF"/>
          </a:solidFill>
          <a:ln/>
          <a:effectLst>
            <a:outerShdw sx="100000" sy="100000" kx="0" ky="0" algn="bl" rotWithShape="0" blurRad="88900" dist="25400" dir="5400000">
              <a:srgbClr val="0B2018">
                <a:alpha val="8000"/>
              </a:srgbClr>
            </a:outerShdw>
          </a:effectLst>
        </p:spPr>
      </p:sp>
      <p:sp>
        <p:nvSpPr>
          <p:cNvPr id="5" name="Shape 3"/>
          <p:cNvSpPr/>
          <p:nvPr/>
        </p:nvSpPr>
        <p:spPr>
          <a:xfrm>
            <a:off x="960120" y="2258568"/>
            <a:ext cx="713232" cy="713232"/>
          </a:xfrm>
          <a:prstGeom prst="ellipse">
            <a:avLst/>
          </a:prstGeom>
          <a:solidFill>
            <a:srgbClr val="FFFFFF"/>
          </a:solidFill>
          <a:ln/>
        </p:spPr>
      </p:sp>
      <p:pic>
        <p:nvPicPr>
          <p:cNvPr id="6" name="Image 0" descr="preencoded.png">    </p:cNvPr>
          <p:cNvPicPr>
            <a:picLocks noChangeAspect="1"/>
          </p:cNvPicPr>
          <p:nvPr/>
        </p:nvPicPr>
        <p:blipFill>
          <a:blip r:embed="rId1"/>
          <a:stretch>
            <a:fillRect/>
          </a:stretch>
        </p:blipFill>
        <p:spPr>
          <a:xfrm>
            <a:off x="1138428" y="2436876"/>
            <a:ext cx="356616" cy="356616"/>
          </a:xfrm>
          <a:prstGeom prst="rect">
            <a:avLst/>
          </a:prstGeom>
        </p:spPr>
      </p:pic>
      <p:sp>
        <p:nvSpPr>
          <p:cNvPr id="7" name="Text 4"/>
          <p:cNvSpPr/>
          <p:nvPr/>
        </p:nvSpPr>
        <p:spPr>
          <a:xfrm>
            <a:off x="960120" y="3044952"/>
            <a:ext cx="2834640" cy="411480"/>
          </a:xfrm>
          <a:prstGeom prst="rect">
            <a:avLst/>
          </a:prstGeom>
          <a:noFill/>
          <a:ln/>
        </p:spPr>
        <p:txBody>
          <a:bodyPr wrap="square" lIns="0" tIns="0" rIns="0" bIns="0" rtlCol="0" anchor="t"/>
          <a:lstStyle/>
          <a:p>
            <a:pPr indent="0" marL="0">
              <a:buNone/>
            </a:pPr>
            <a:r>
              <a:rPr lang="en-US" sz="1400" b="1" dirty="0">
                <a:solidFill>
                  <a:srgbClr val="0B2018"/>
                </a:solidFill>
                <a:latin typeface="Calibri" pitchFamily="34" charset="0"/>
                <a:ea typeface="Calibri" pitchFamily="34" charset="-122"/>
                <a:cs typeface="Calibri" pitchFamily="34" charset="-120"/>
              </a:rPr>
              <a:t>Form a U.S. LLC</a:t>
            </a:r>
            <a:endParaRPr lang="en-US" sz="1400" dirty="0"/>
          </a:p>
        </p:txBody>
      </p:sp>
      <p:sp>
        <p:nvSpPr>
          <p:cNvPr id="8" name="Text 5"/>
          <p:cNvSpPr/>
          <p:nvPr/>
        </p:nvSpPr>
        <p:spPr>
          <a:xfrm>
            <a:off x="960120" y="3383280"/>
            <a:ext cx="2880360" cy="365760"/>
          </a:xfrm>
          <a:prstGeom prst="rect">
            <a:avLst/>
          </a:prstGeom>
          <a:noFill/>
          <a:ln/>
        </p:spPr>
        <p:txBody>
          <a:bodyPr wrap="square" lIns="0" tIns="0" rIns="0" bIns="0" rtlCol="0" anchor="t"/>
          <a:lstStyle/>
          <a:p>
            <a:pPr indent="0" marL="0">
              <a:lnSpc>
                <a:spcPct val="100000"/>
              </a:lnSpc>
              <a:buNone/>
            </a:pPr>
            <a:r>
              <a:rPr lang="en-US" sz="1050" dirty="0">
                <a:solidFill>
                  <a:srgbClr val="8A5560"/>
                </a:solidFill>
                <a:latin typeface="Calibri" pitchFamily="34" charset="0"/>
                <a:ea typeface="Calibri" pitchFamily="34" charset="-122"/>
                <a:cs typeface="Calibri" pitchFamily="34" charset="-120"/>
              </a:rPr>
              <a:t>Legal process, costs and time from abroad.</a:t>
            </a:r>
            <a:endParaRPr lang="en-US" sz="1050" dirty="0"/>
          </a:p>
        </p:txBody>
      </p:sp>
      <p:sp>
        <p:nvSpPr>
          <p:cNvPr id="9" name="Shape 6"/>
          <p:cNvSpPr/>
          <p:nvPr/>
        </p:nvSpPr>
        <p:spPr>
          <a:xfrm>
            <a:off x="4462272" y="1965960"/>
            <a:ext cx="3383280" cy="1828800"/>
          </a:xfrm>
          <a:prstGeom prst="roundRect">
            <a:avLst>
              <a:gd name="adj" fmla="val 4500"/>
            </a:avLst>
          </a:prstGeom>
          <a:solidFill>
            <a:srgbClr val="FBEDEF"/>
          </a:solidFill>
          <a:ln/>
          <a:effectLst>
            <a:outerShdw sx="100000" sy="100000" kx="0" ky="0" algn="bl" rotWithShape="0" blurRad="88900" dist="25400" dir="5400000">
              <a:srgbClr val="0B2018">
                <a:alpha val="8000"/>
              </a:srgbClr>
            </a:outerShdw>
          </a:effectLst>
        </p:spPr>
      </p:sp>
      <p:sp>
        <p:nvSpPr>
          <p:cNvPr id="10" name="Shape 7"/>
          <p:cNvSpPr/>
          <p:nvPr/>
        </p:nvSpPr>
        <p:spPr>
          <a:xfrm>
            <a:off x="4736592" y="2258568"/>
            <a:ext cx="713232" cy="713232"/>
          </a:xfrm>
          <a:prstGeom prst="ellipse">
            <a:avLst/>
          </a:prstGeom>
          <a:solidFill>
            <a:srgbClr val="FFFFFF"/>
          </a:solidFill>
          <a:ln/>
        </p:spPr>
      </p:sp>
      <p:pic>
        <p:nvPicPr>
          <p:cNvPr id="11" name="Image 1" descr="preencoded.png">    </p:cNvPr>
          <p:cNvPicPr>
            <a:picLocks noChangeAspect="1"/>
          </p:cNvPicPr>
          <p:nvPr/>
        </p:nvPicPr>
        <p:blipFill>
          <a:blip r:embed="rId2"/>
          <a:stretch>
            <a:fillRect/>
          </a:stretch>
        </p:blipFill>
        <p:spPr>
          <a:xfrm>
            <a:off x="4914900" y="2436876"/>
            <a:ext cx="356616" cy="356616"/>
          </a:xfrm>
          <a:prstGeom prst="rect">
            <a:avLst/>
          </a:prstGeom>
        </p:spPr>
      </p:pic>
      <p:sp>
        <p:nvSpPr>
          <p:cNvPr id="12" name="Text 8"/>
          <p:cNvSpPr/>
          <p:nvPr/>
        </p:nvSpPr>
        <p:spPr>
          <a:xfrm>
            <a:off x="4736592" y="3044952"/>
            <a:ext cx="2834640" cy="411480"/>
          </a:xfrm>
          <a:prstGeom prst="rect">
            <a:avLst/>
          </a:prstGeom>
          <a:noFill/>
          <a:ln/>
        </p:spPr>
        <p:txBody>
          <a:bodyPr wrap="square" lIns="0" tIns="0" rIns="0" bIns="0" rtlCol="0" anchor="t"/>
          <a:lstStyle/>
          <a:p>
            <a:pPr indent="0" marL="0">
              <a:buNone/>
            </a:pPr>
            <a:r>
              <a:rPr lang="en-US" sz="1400" b="1" dirty="0">
                <a:solidFill>
                  <a:srgbClr val="0B2018"/>
                </a:solidFill>
                <a:latin typeface="Calibri" pitchFamily="34" charset="0"/>
                <a:ea typeface="Calibri" pitchFamily="34" charset="-122"/>
                <a:cs typeface="Calibri" pitchFamily="34" charset="-120"/>
              </a:rPr>
              <a:t>Open a U.S. bank account</a:t>
            </a:r>
            <a:endParaRPr lang="en-US" sz="1400" dirty="0"/>
          </a:p>
        </p:txBody>
      </p:sp>
      <p:sp>
        <p:nvSpPr>
          <p:cNvPr id="13" name="Text 9"/>
          <p:cNvSpPr/>
          <p:nvPr/>
        </p:nvSpPr>
        <p:spPr>
          <a:xfrm>
            <a:off x="4736592" y="3383280"/>
            <a:ext cx="2880360" cy="365760"/>
          </a:xfrm>
          <a:prstGeom prst="rect">
            <a:avLst/>
          </a:prstGeom>
          <a:noFill/>
          <a:ln/>
        </p:spPr>
        <p:txBody>
          <a:bodyPr wrap="square" lIns="0" tIns="0" rIns="0" bIns="0" rtlCol="0" anchor="t"/>
          <a:lstStyle/>
          <a:p>
            <a:pPr indent="0" marL="0">
              <a:lnSpc>
                <a:spcPct val="100000"/>
              </a:lnSpc>
              <a:buNone/>
            </a:pPr>
            <a:r>
              <a:rPr lang="en-US" sz="1050" dirty="0">
                <a:solidFill>
                  <a:srgbClr val="8A5560"/>
                </a:solidFill>
                <a:latin typeface="Calibri" pitchFamily="34" charset="0"/>
                <a:ea typeface="Calibri" pitchFamily="34" charset="-122"/>
                <a:cs typeface="Calibri" pitchFamily="34" charset="-120"/>
              </a:rPr>
              <a:t>Residency and verification requirements hard to meet.</a:t>
            </a:r>
            <a:endParaRPr lang="en-US" sz="1050" dirty="0"/>
          </a:p>
        </p:txBody>
      </p:sp>
      <p:sp>
        <p:nvSpPr>
          <p:cNvPr id="14" name="Shape 10"/>
          <p:cNvSpPr/>
          <p:nvPr/>
        </p:nvSpPr>
        <p:spPr>
          <a:xfrm>
            <a:off x="8238744" y="1965960"/>
            <a:ext cx="3383280" cy="1828800"/>
          </a:xfrm>
          <a:prstGeom prst="roundRect">
            <a:avLst>
              <a:gd name="adj" fmla="val 4500"/>
            </a:avLst>
          </a:prstGeom>
          <a:solidFill>
            <a:srgbClr val="FBEDEF"/>
          </a:solidFill>
          <a:ln/>
          <a:effectLst>
            <a:outerShdw sx="100000" sy="100000" kx="0" ky="0" algn="bl" rotWithShape="0" blurRad="88900" dist="25400" dir="5400000">
              <a:srgbClr val="0B2018">
                <a:alpha val="8000"/>
              </a:srgbClr>
            </a:outerShdw>
          </a:effectLst>
        </p:spPr>
      </p:sp>
      <p:sp>
        <p:nvSpPr>
          <p:cNvPr id="15" name="Shape 11"/>
          <p:cNvSpPr/>
          <p:nvPr/>
        </p:nvSpPr>
        <p:spPr>
          <a:xfrm>
            <a:off x="8513064" y="2258568"/>
            <a:ext cx="713232" cy="713232"/>
          </a:xfrm>
          <a:prstGeom prst="ellipse">
            <a:avLst/>
          </a:prstGeom>
          <a:solidFill>
            <a:srgbClr val="FFFFFF"/>
          </a:solidFill>
          <a:ln/>
        </p:spPr>
      </p:sp>
      <p:pic>
        <p:nvPicPr>
          <p:cNvPr id="16" name="Image 2" descr="preencoded.png">    </p:cNvPr>
          <p:cNvPicPr>
            <a:picLocks noChangeAspect="1"/>
          </p:cNvPicPr>
          <p:nvPr/>
        </p:nvPicPr>
        <p:blipFill>
          <a:blip r:embed="rId3"/>
          <a:stretch>
            <a:fillRect/>
          </a:stretch>
        </p:blipFill>
        <p:spPr>
          <a:xfrm>
            <a:off x="8691372" y="2436876"/>
            <a:ext cx="356616" cy="356616"/>
          </a:xfrm>
          <a:prstGeom prst="rect">
            <a:avLst/>
          </a:prstGeom>
        </p:spPr>
      </p:pic>
      <p:sp>
        <p:nvSpPr>
          <p:cNvPr id="17" name="Text 12"/>
          <p:cNvSpPr/>
          <p:nvPr/>
        </p:nvSpPr>
        <p:spPr>
          <a:xfrm>
            <a:off x="8513064" y="3044952"/>
            <a:ext cx="2834640" cy="411480"/>
          </a:xfrm>
          <a:prstGeom prst="rect">
            <a:avLst/>
          </a:prstGeom>
          <a:noFill/>
          <a:ln/>
        </p:spPr>
        <p:txBody>
          <a:bodyPr wrap="square" lIns="0" tIns="0" rIns="0" bIns="0" rtlCol="0" anchor="t"/>
          <a:lstStyle/>
          <a:p>
            <a:pPr indent="0" marL="0">
              <a:buNone/>
            </a:pPr>
            <a:r>
              <a:rPr lang="en-US" sz="1400" b="1" dirty="0">
                <a:solidFill>
                  <a:srgbClr val="0B2018"/>
                </a:solidFill>
                <a:latin typeface="Calibri" pitchFamily="34" charset="0"/>
                <a:ea typeface="Calibri" pitchFamily="34" charset="-122"/>
                <a:cs typeface="Calibri" pitchFamily="34" charset="-120"/>
              </a:rPr>
              <a:t>Create and verify Stripe</a:t>
            </a:r>
            <a:endParaRPr lang="en-US" sz="1400" dirty="0"/>
          </a:p>
        </p:txBody>
      </p:sp>
      <p:sp>
        <p:nvSpPr>
          <p:cNvPr id="18" name="Text 13"/>
          <p:cNvSpPr/>
          <p:nvPr/>
        </p:nvSpPr>
        <p:spPr>
          <a:xfrm>
            <a:off x="8513064" y="3383280"/>
            <a:ext cx="2880360" cy="365760"/>
          </a:xfrm>
          <a:prstGeom prst="rect">
            <a:avLst/>
          </a:prstGeom>
          <a:noFill/>
          <a:ln/>
        </p:spPr>
        <p:txBody>
          <a:bodyPr wrap="square" lIns="0" tIns="0" rIns="0" bIns="0" rtlCol="0" anchor="t"/>
          <a:lstStyle/>
          <a:p>
            <a:pPr indent="0" marL="0">
              <a:lnSpc>
                <a:spcPct val="100000"/>
              </a:lnSpc>
              <a:buNone/>
            </a:pPr>
            <a:r>
              <a:rPr lang="en-US" sz="1050" dirty="0">
                <a:solidFill>
                  <a:srgbClr val="8A5560"/>
                </a:solidFill>
                <a:latin typeface="Calibri" pitchFamily="34" charset="0"/>
                <a:ea typeface="Calibri" pitchFamily="34" charset="-122"/>
                <a:cs typeface="Calibri" pitchFamily="34" charset="-120"/>
              </a:rPr>
              <a:t>On top of the prior friction, many give up.</a:t>
            </a:r>
            <a:endParaRPr lang="en-US" sz="1050" dirty="0"/>
          </a:p>
        </p:txBody>
      </p:sp>
      <p:sp>
        <p:nvSpPr>
          <p:cNvPr id="19" name="Shape 14"/>
          <p:cNvSpPr/>
          <p:nvPr/>
        </p:nvSpPr>
        <p:spPr>
          <a:xfrm>
            <a:off x="685800" y="4160520"/>
            <a:ext cx="10820095" cy="1828800"/>
          </a:xfrm>
          <a:prstGeom prst="roundRect">
            <a:avLst>
              <a:gd name="adj" fmla="val 5000"/>
            </a:avLst>
          </a:prstGeom>
          <a:solidFill>
            <a:srgbClr val="07221A"/>
          </a:solidFill>
          <a:ln/>
          <a:effectLst>
            <a:outerShdw sx="100000" sy="100000" kx="0" ky="0" algn="bl" rotWithShape="0" blurRad="114300" dist="38100" dir="5400000">
              <a:srgbClr val="0B2018">
                <a:alpha val="10000"/>
              </a:srgbClr>
            </a:outerShdw>
          </a:effectLst>
        </p:spPr>
      </p:sp>
      <p:sp>
        <p:nvSpPr>
          <p:cNvPr id="20" name="Text 15"/>
          <p:cNvSpPr/>
          <p:nvPr/>
        </p:nvSpPr>
        <p:spPr>
          <a:xfrm>
            <a:off x="1051560" y="4343400"/>
            <a:ext cx="2194560" cy="1463040"/>
          </a:xfrm>
          <a:prstGeom prst="rect">
            <a:avLst/>
          </a:prstGeom>
          <a:noFill/>
          <a:ln/>
        </p:spPr>
        <p:txBody>
          <a:bodyPr wrap="square" lIns="0" tIns="0" rIns="0" bIns="0" rtlCol="0" anchor="ctr"/>
          <a:lstStyle/>
          <a:p>
            <a:pPr algn="ctr" indent="0" marL="0">
              <a:buNone/>
            </a:pPr>
            <a:r>
              <a:rPr lang="en-US" sz="8800" b="1" dirty="0">
                <a:solidFill>
                  <a:srgbClr val="10B981"/>
                </a:solidFill>
                <a:latin typeface="Calibri" pitchFamily="34" charset="0"/>
                <a:ea typeface="Calibri" pitchFamily="34" charset="-122"/>
                <a:cs typeface="Calibri" pitchFamily="34" charset="-120"/>
              </a:rPr>
              <a:t>2</a:t>
            </a:r>
            <a:endParaRPr lang="en-US" sz="8800" dirty="0"/>
          </a:p>
        </p:txBody>
      </p:sp>
      <p:sp>
        <p:nvSpPr>
          <p:cNvPr id="21" name="Text 16"/>
          <p:cNvSpPr/>
          <p:nvPr/>
        </p:nvSpPr>
        <p:spPr>
          <a:xfrm>
            <a:off x="3291840" y="4709160"/>
            <a:ext cx="1371600" cy="731520"/>
          </a:xfrm>
          <a:prstGeom prst="rect">
            <a:avLst/>
          </a:prstGeom>
          <a:noFill/>
          <a:ln/>
        </p:spPr>
        <p:txBody>
          <a:bodyPr wrap="square" lIns="0" tIns="0" rIns="0" bIns="0" rtlCol="0" anchor="ctr"/>
          <a:lstStyle/>
          <a:p>
            <a:pPr algn="ctr" indent="0" marL="0">
              <a:buNone/>
            </a:pPr>
            <a:r>
              <a:rPr lang="en-US" sz="1800" dirty="0">
                <a:solidFill>
                  <a:srgbClr val="BFE8D9"/>
                </a:solidFill>
                <a:latin typeface="Calibri" pitchFamily="34" charset="0"/>
                <a:ea typeface="Calibri" pitchFamily="34" charset="-122"/>
                <a:cs typeface="Calibri" pitchFamily="34" charset="-120"/>
              </a:rPr>
              <a:t>out of</a:t>
            </a:r>
            <a:endParaRPr lang="en-US" sz="1800" dirty="0"/>
          </a:p>
        </p:txBody>
      </p:sp>
      <p:sp>
        <p:nvSpPr>
          <p:cNvPr id="22" name="Text 17"/>
          <p:cNvSpPr/>
          <p:nvPr/>
        </p:nvSpPr>
        <p:spPr>
          <a:xfrm>
            <a:off x="4617720" y="4343400"/>
            <a:ext cx="2377440" cy="1463040"/>
          </a:xfrm>
          <a:prstGeom prst="rect">
            <a:avLst/>
          </a:prstGeom>
          <a:noFill/>
          <a:ln/>
        </p:spPr>
        <p:txBody>
          <a:bodyPr wrap="square" lIns="0" tIns="0" rIns="0" bIns="0" rtlCol="0" anchor="ctr"/>
          <a:lstStyle/>
          <a:p>
            <a:pPr algn="ctr" indent="0" marL="0">
              <a:buNone/>
            </a:pPr>
            <a:r>
              <a:rPr lang="en-US" sz="6400" b="1" dirty="0">
                <a:solidFill>
                  <a:srgbClr val="FFFFFF"/>
                </a:solidFill>
                <a:latin typeface="Calibri" pitchFamily="34" charset="0"/>
                <a:ea typeface="Calibri" pitchFamily="34" charset="-122"/>
                <a:cs typeface="Calibri" pitchFamily="34" charset="-120"/>
              </a:rPr>
              <a:t>1,000</a:t>
            </a:r>
            <a:endParaRPr lang="en-US" sz="6400" dirty="0"/>
          </a:p>
        </p:txBody>
      </p:sp>
      <p:sp>
        <p:nvSpPr>
          <p:cNvPr id="23" name="Text 18"/>
          <p:cNvSpPr/>
          <p:nvPr/>
        </p:nvSpPr>
        <p:spPr>
          <a:xfrm>
            <a:off x="7178040" y="4572000"/>
            <a:ext cx="4053535" cy="1005840"/>
          </a:xfrm>
          <a:prstGeom prst="rect">
            <a:avLst/>
          </a:prstGeom>
          <a:noFill/>
          <a:ln/>
        </p:spPr>
        <p:txBody>
          <a:bodyPr wrap="square" lIns="0" tIns="0" rIns="0" bIns="0" rtlCol="0" anchor="ctr"/>
          <a:lstStyle/>
          <a:p>
            <a:pPr indent="0" marL="0">
              <a:lnSpc>
                <a:spcPct val="118000"/>
              </a:lnSpc>
              <a:buNone/>
            </a:pPr>
            <a:r>
              <a:rPr lang="en-US" sz="1500" dirty="0">
                <a:solidFill>
                  <a:srgbClr val="BFE8D9"/>
                </a:solidFill>
                <a:latin typeface="Calibri" pitchFamily="34" charset="0"/>
                <a:ea typeface="Calibri" pitchFamily="34" charset="-122"/>
                <a:cs typeface="Calibri" pitchFamily="34" charset="-120"/>
              </a:rPr>
              <a:t>merchants manage to complete the process.</a:t>
            </a:r>
            <a:endParaRPr lang="en-US" sz="1500" dirty="0"/>
          </a:p>
          <a:p>
            <a:pPr indent="0" marL="0">
              <a:lnSpc>
                <a:spcPct val="118000"/>
              </a:lnSpc>
              <a:buNone/>
            </a:pPr>
            <a:r>
              <a:rPr lang="en-US" sz="1500" dirty="0">
                <a:solidFill>
                  <a:srgbClr val="BFE8D9"/>
                </a:solidFill>
                <a:latin typeface="Calibri" pitchFamily="34" charset="0"/>
                <a:ea typeface="Calibri" pitchFamily="34" charset="-122"/>
                <a:cs typeface="Calibri" pitchFamily="34" charset="-120"/>
              </a:rPr>
              <a:t>The other 998 are left out of the formal digital economy.</a:t>
            </a:r>
            <a:endParaRPr lang="en-US" sz="1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3000" b="1" dirty="0">
                <a:solidFill>
                  <a:srgbClr val="0B2018"/>
                </a:solidFill>
                <a:latin typeface="Calibri" pitchFamily="34" charset="0"/>
                <a:ea typeface="Calibri" pitchFamily="34" charset="-122"/>
                <a:cs typeface="Calibri" pitchFamily="34" charset="-120"/>
              </a:rPr>
              <a:t>The solution: a card that removes the friction</a:t>
            </a:r>
            <a:endParaRPr lang="en-US" sz="3000" dirty="0"/>
          </a:p>
        </p:txBody>
      </p:sp>
      <p:sp>
        <p:nvSpPr>
          <p:cNvPr id="3" name="Text 1"/>
          <p:cNvSpPr/>
          <p:nvPr/>
        </p:nvSpPr>
        <p:spPr>
          <a:xfrm>
            <a:off x="685800" y="1298448"/>
            <a:ext cx="10820095" cy="640080"/>
          </a:xfrm>
          <a:prstGeom prst="rect">
            <a:avLst/>
          </a:prstGeom>
          <a:noFill/>
          <a:ln/>
        </p:spPr>
        <p:txBody>
          <a:bodyPr wrap="square" lIns="0" tIns="0" rIns="0" bIns="0" rtlCol="0" anchor="ctr"/>
          <a:lstStyle/>
          <a:p>
            <a:pPr indent="0" marL="0">
              <a:lnSpc>
                <a:spcPct val="112000"/>
              </a:lnSpc>
              <a:buNone/>
            </a:pPr>
            <a:r>
              <a:rPr lang="en-US" sz="1400" dirty="0">
                <a:solidFill>
                  <a:srgbClr val="5F6E68"/>
                </a:solidFill>
                <a:latin typeface="Calibri" pitchFamily="34" charset="0"/>
                <a:ea typeface="Calibri" pitchFamily="34" charset="-122"/>
                <a:cs typeface="Calibri" pitchFamily="34" charset="-120"/>
              </a:rPr>
              <a:t>QRBott issues the merchant a Visa card (physical + virtual). Their sales load automatically; they withdraw at any ATM or pay at Visa's 175M merchants. No U.S. entity or bank required.</a:t>
            </a:r>
            <a:endParaRPr lang="en-US" sz="1400" dirty="0"/>
          </a:p>
        </p:txBody>
      </p:sp>
      <p:sp>
        <p:nvSpPr>
          <p:cNvPr id="4" name="Shape 2"/>
          <p:cNvSpPr/>
          <p:nvPr/>
        </p:nvSpPr>
        <p:spPr>
          <a:xfrm>
            <a:off x="685800" y="2286000"/>
            <a:ext cx="2542032" cy="2697480"/>
          </a:xfrm>
          <a:prstGeom prst="roundRect">
            <a:avLst>
              <a:gd name="adj" fmla="val 3597"/>
            </a:avLst>
          </a:prstGeom>
          <a:solidFill>
            <a:srgbClr val="E3F6EE"/>
          </a:solidFill>
          <a:ln/>
          <a:effectLst>
            <a:outerShdw sx="100000" sy="100000" kx="0" ky="0" algn="bl" rotWithShape="0" blurRad="88900" dist="25400" dir="5400000">
              <a:srgbClr val="0B2018">
                <a:alpha val="8000"/>
              </a:srgbClr>
            </a:outerShdw>
          </a:effectLst>
        </p:spPr>
      </p:sp>
      <p:sp>
        <p:nvSpPr>
          <p:cNvPr id="5" name="Shape 3"/>
          <p:cNvSpPr/>
          <p:nvPr/>
        </p:nvSpPr>
        <p:spPr>
          <a:xfrm>
            <a:off x="1572768" y="2633472"/>
            <a:ext cx="768096" cy="768096"/>
          </a:xfrm>
          <a:prstGeom prst="ellipse">
            <a:avLst/>
          </a:prstGeom>
          <a:solidFill>
            <a:srgbClr val="FFFFFF"/>
          </a:solidFill>
          <a:ln/>
        </p:spPr>
      </p:sp>
      <p:pic>
        <p:nvPicPr>
          <p:cNvPr id="6" name="Image 0" descr="preencoded.png">    </p:cNvPr>
          <p:cNvPicPr>
            <a:picLocks noChangeAspect="1"/>
          </p:cNvPicPr>
          <p:nvPr/>
        </p:nvPicPr>
        <p:blipFill>
          <a:blip r:embed="rId1"/>
          <a:stretch>
            <a:fillRect/>
          </a:stretch>
        </p:blipFill>
        <p:spPr>
          <a:xfrm>
            <a:off x="1764792" y="2825496"/>
            <a:ext cx="384048" cy="384048"/>
          </a:xfrm>
          <a:prstGeom prst="rect">
            <a:avLst/>
          </a:prstGeom>
        </p:spPr>
      </p:pic>
      <p:sp>
        <p:nvSpPr>
          <p:cNvPr id="7" name="Text 4"/>
          <p:cNvSpPr/>
          <p:nvPr/>
        </p:nvSpPr>
        <p:spPr>
          <a:xfrm>
            <a:off x="850392" y="2468880"/>
            <a:ext cx="457200" cy="457200"/>
          </a:xfrm>
          <a:prstGeom prst="rect">
            <a:avLst/>
          </a:prstGeom>
          <a:noFill/>
          <a:ln/>
        </p:spPr>
        <p:txBody>
          <a:bodyPr wrap="square" lIns="0" tIns="0" rIns="0" bIns="0" rtlCol="0" anchor="ctr"/>
          <a:lstStyle/>
          <a:p>
            <a:pPr indent="0" marL="0">
              <a:buNone/>
            </a:pPr>
            <a:r>
              <a:rPr lang="en-US" sz="1700" b="1" dirty="0">
                <a:solidFill>
                  <a:srgbClr val="059669"/>
                </a:solidFill>
                <a:latin typeface="Calibri" pitchFamily="34" charset="0"/>
                <a:ea typeface="Calibri" pitchFamily="34" charset="-122"/>
                <a:cs typeface="Calibri" pitchFamily="34" charset="-120"/>
              </a:rPr>
              <a:t>1</a:t>
            </a:r>
            <a:endParaRPr lang="en-US" sz="1700" dirty="0"/>
          </a:p>
        </p:txBody>
      </p:sp>
      <p:sp>
        <p:nvSpPr>
          <p:cNvPr id="8" name="Text 5"/>
          <p:cNvSpPr/>
          <p:nvPr/>
        </p:nvSpPr>
        <p:spPr>
          <a:xfrm>
            <a:off x="868680" y="3584448"/>
            <a:ext cx="2176272" cy="640080"/>
          </a:xfrm>
          <a:prstGeom prst="rect">
            <a:avLst/>
          </a:prstGeom>
          <a:noFill/>
          <a:ln/>
        </p:spPr>
        <p:txBody>
          <a:bodyPr wrap="square" lIns="0" tIns="0" rIns="0" bIns="0" rtlCol="0" anchor="t"/>
          <a:lstStyle/>
          <a:p>
            <a:pPr algn="ctr" indent="0" marL="0">
              <a:buNone/>
            </a:pPr>
            <a:r>
              <a:rPr lang="en-US" sz="1450" b="1" dirty="0">
                <a:solidFill>
                  <a:srgbClr val="0B2018"/>
                </a:solidFill>
                <a:latin typeface="Calibri" pitchFamily="34" charset="0"/>
                <a:ea typeface="Calibri" pitchFamily="34" charset="-122"/>
                <a:cs typeface="Calibri" pitchFamily="34" charset="-120"/>
              </a:rPr>
              <a:t>Sells on their ShowBot</a:t>
            </a:r>
            <a:endParaRPr lang="en-US" sz="1450" dirty="0"/>
          </a:p>
        </p:txBody>
      </p:sp>
      <p:sp>
        <p:nvSpPr>
          <p:cNvPr id="9" name="Text 6"/>
          <p:cNvSpPr/>
          <p:nvPr/>
        </p:nvSpPr>
        <p:spPr>
          <a:xfrm>
            <a:off x="886968" y="4187952"/>
            <a:ext cx="2139696" cy="685800"/>
          </a:xfrm>
          <a:prstGeom prst="rect">
            <a:avLst/>
          </a:prstGeom>
          <a:noFill/>
          <a:ln/>
        </p:spPr>
        <p:txBody>
          <a:bodyPr wrap="square" lIns="0" tIns="0" rIns="0" bIns="0" rtlCol="0" anchor="t"/>
          <a:lstStyle/>
          <a:p>
            <a:pPr algn="ctr" indent="0" marL="0">
              <a:lnSpc>
                <a:spcPct val="105000"/>
              </a:lnSpc>
              <a:buNone/>
            </a:pPr>
            <a:r>
              <a:rPr lang="en-US" sz="1100" dirty="0">
                <a:solidFill>
                  <a:srgbClr val="3E6B5B"/>
                </a:solidFill>
                <a:latin typeface="Calibri" pitchFamily="34" charset="0"/>
                <a:ea typeface="Calibri" pitchFamily="34" charset="-122"/>
                <a:cs typeface="Calibri" pitchFamily="34" charset="-120"/>
              </a:rPr>
              <a:t>The customer buys through the AI chat.</a:t>
            </a:r>
            <a:endParaRPr lang="en-US" sz="1100" dirty="0"/>
          </a:p>
        </p:txBody>
      </p:sp>
      <p:sp>
        <p:nvSpPr>
          <p:cNvPr id="10" name="Text 7"/>
          <p:cNvSpPr/>
          <p:nvPr/>
        </p:nvSpPr>
        <p:spPr>
          <a:xfrm>
            <a:off x="3209544" y="3268980"/>
            <a:ext cx="347472" cy="731520"/>
          </a:xfrm>
          <a:prstGeom prst="rect">
            <a:avLst/>
          </a:prstGeom>
          <a:noFill/>
          <a:ln/>
        </p:spPr>
        <p:txBody>
          <a:bodyPr wrap="square" lIns="0" tIns="0" rIns="0" bIns="0" rtlCol="0" anchor="ctr"/>
          <a:lstStyle/>
          <a:p>
            <a:pPr algn="ctr" indent="0" marL="0">
              <a:buNone/>
            </a:pPr>
            <a:r>
              <a:rPr lang="en-US" sz="2600" b="1" dirty="0">
                <a:solidFill>
                  <a:srgbClr val="10B981"/>
                </a:solidFill>
                <a:latin typeface="Calibri" pitchFamily="34" charset="0"/>
                <a:ea typeface="Calibri" pitchFamily="34" charset="-122"/>
                <a:cs typeface="Calibri" pitchFamily="34" charset="-120"/>
              </a:rPr>
              <a:t>&gt;</a:t>
            </a:r>
            <a:endParaRPr lang="en-US" sz="2600" dirty="0"/>
          </a:p>
        </p:txBody>
      </p:sp>
      <p:sp>
        <p:nvSpPr>
          <p:cNvPr id="11" name="Shape 8"/>
          <p:cNvSpPr/>
          <p:nvPr/>
        </p:nvSpPr>
        <p:spPr>
          <a:xfrm>
            <a:off x="3538728" y="2286000"/>
            <a:ext cx="2542032" cy="2697480"/>
          </a:xfrm>
          <a:prstGeom prst="roundRect">
            <a:avLst>
              <a:gd name="adj" fmla="val 3597"/>
            </a:avLst>
          </a:prstGeom>
          <a:solidFill>
            <a:srgbClr val="E3F6EE"/>
          </a:solidFill>
          <a:ln/>
          <a:effectLst>
            <a:outerShdw sx="100000" sy="100000" kx="0" ky="0" algn="bl" rotWithShape="0" blurRad="88900" dist="25400" dir="5400000">
              <a:srgbClr val="0B2018">
                <a:alpha val="8000"/>
              </a:srgbClr>
            </a:outerShdw>
          </a:effectLst>
        </p:spPr>
      </p:sp>
      <p:sp>
        <p:nvSpPr>
          <p:cNvPr id="12" name="Shape 9"/>
          <p:cNvSpPr/>
          <p:nvPr/>
        </p:nvSpPr>
        <p:spPr>
          <a:xfrm>
            <a:off x="4425696" y="2633472"/>
            <a:ext cx="768096" cy="768096"/>
          </a:xfrm>
          <a:prstGeom prst="ellipse">
            <a:avLst/>
          </a:prstGeom>
          <a:solidFill>
            <a:srgbClr val="FFFFFF"/>
          </a:solidFill>
          <a:ln/>
        </p:spPr>
      </p:sp>
      <p:pic>
        <p:nvPicPr>
          <p:cNvPr id="13" name="Image 1" descr="preencoded.png">    </p:cNvPr>
          <p:cNvPicPr>
            <a:picLocks noChangeAspect="1"/>
          </p:cNvPicPr>
          <p:nvPr/>
        </p:nvPicPr>
        <p:blipFill>
          <a:blip r:embed="rId2"/>
          <a:stretch>
            <a:fillRect/>
          </a:stretch>
        </p:blipFill>
        <p:spPr>
          <a:xfrm>
            <a:off x="4617720" y="2825496"/>
            <a:ext cx="384048" cy="384048"/>
          </a:xfrm>
          <a:prstGeom prst="rect">
            <a:avLst/>
          </a:prstGeom>
        </p:spPr>
      </p:pic>
      <p:sp>
        <p:nvSpPr>
          <p:cNvPr id="14" name="Text 10"/>
          <p:cNvSpPr/>
          <p:nvPr/>
        </p:nvSpPr>
        <p:spPr>
          <a:xfrm>
            <a:off x="3703320" y="2468880"/>
            <a:ext cx="457200" cy="457200"/>
          </a:xfrm>
          <a:prstGeom prst="rect">
            <a:avLst/>
          </a:prstGeom>
          <a:noFill/>
          <a:ln/>
        </p:spPr>
        <p:txBody>
          <a:bodyPr wrap="square" lIns="0" tIns="0" rIns="0" bIns="0" rtlCol="0" anchor="ctr"/>
          <a:lstStyle/>
          <a:p>
            <a:pPr indent="0" marL="0">
              <a:buNone/>
            </a:pPr>
            <a:r>
              <a:rPr lang="en-US" sz="1700" b="1" dirty="0">
                <a:solidFill>
                  <a:srgbClr val="059669"/>
                </a:solidFill>
                <a:latin typeface="Calibri" pitchFamily="34" charset="0"/>
                <a:ea typeface="Calibri" pitchFamily="34" charset="-122"/>
                <a:cs typeface="Calibri" pitchFamily="34" charset="-120"/>
              </a:rPr>
              <a:t>2</a:t>
            </a:r>
            <a:endParaRPr lang="en-US" sz="1700" dirty="0"/>
          </a:p>
        </p:txBody>
      </p:sp>
      <p:sp>
        <p:nvSpPr>
          <p:cNvPr id="15" name="Text 11"/>
          <p:cNvSpPr/>
          <p:nvPr/>
        </p:nvSpPr>
        <p:spPr>
          <a:xfrm>
            <a:off x="3721608" y="3584448"/>
            <a:ext cx="2176272" cy="640080"/>
          </a:xfrm>
          <a:prstGeom prst="rect">
            <a:avLst/>
          </a:prstGeom>
          <a:noFill/>
          <a:ln/>
        </p:spPr>
        <p:txBody>
          <a:bodyPr wrap="square" lIns="0" tIns="0" rIns="0" bIns="0" rtlCol="0" anchor="t"/>
          <a:lstStyle/>
          <a:p>
            <a:pPr algn="ctr" indent="0" marL="0">
              <a:buNone/>
            </a:pPr>
            <a:r>
              <a:rPr lang="en-US" sz="1450" b="1" dirty="0">
                <a:solidFill>
                  <a:srgbClr val="0B2018"/>
                </a:solidFill>
                <a:latin typeface="Calibri" pitchFamily="34" charset="0"/>
                <a:ea typeface="Calibri" pitchFamily="34" charset="-122"/>
                <a:cs typeface="Calibri" pitchFamily="34" charset="-120"/>
              </a:rPr>
              <a:t>Their sales are credited</a:t>
            </a:r>
            <a:endParaRPr lang="en-US" sz="1450" dirty="0"/>
          </a:p>
        </p:txBody>
      </p:sp>
      <p:sp>
        <p:nvSpPr>
          <p:cNvPr id="16" name="Text 12"/>
          <p:cNvSpPr/>
          <p:nvPr/>
        </p:nvSpPr>
        <p:spPr>
          <a:xfrm>
            <a:off x="3739896" y="4187952"/>
            <a:ext cx="2139696" cy="685800"/>
          </a:xfrm>
          <a:prstGeom prst="rect">
            <a:avLst/>
          </a:prstGeom>
          <a:noFill/>
          <a:ln/>
        </p:spPr>
        <p:txBody>
          <a:bodyPr wrap="square" lIns="0" tIns="0" rIns="0" bIns="0" rtlCol="0" anchor="t"/>
          <a:lstStyle/>
          <a:p>
            <a:pPr algn="ctr" indent="0" marL="0">
              <a:lnSpc>
                <a:spcPct val="105000"/>
              </a:lnSpc>
              <a:buNone/>
            </a:pPr>
            <a:r>
              <a:rPr lang="en-US" sz="1100" dirty="0">
                <a:solidFill>
                  <a:srgbClr val="3E6B5B"/>
                </a:solidFill>
                <a:latin typeface="Calibri" pitchFamily="34" charset="0"/>
                <a:ea typeface="Calibri" pitchFamily="34" charset="-122"/>
                <a:cs typeface="Calibri" pitchFamily="34" charset="-120"/>
              </a:rPr>
              <a:t>The money becomes available in their balance.</a:t>
            </a:r>
            <a:endParaRPr lang="en-US" sz="1100" dirty="0"/>
          </a:p>
        </p:txBody>
      </p:sp>
      <p:sp>
        <p:nvSpPr>
          <p:cNvPr id="17" name="Text 13"/>
          <p:cNvSpPr/>
          <p:nvPr/>
        </p:nvSpPr>
        <p:spPr>
          <a:xfrm>
            <a:off x="6062472" y="3268980"/>
            <a:ext cx="347472" cy="731520"/>
          </a:xfrm>
          <a:prstGeom prst="rect">
            <a:avLst/>
          </a:prstGeom>
          <a:noFill/>
          <a:ln/>
        </p:spPr>
        <p:txBody>
          <a:bodyPr wrap="square" lIns="0" tIns="0" rIns="0" bIns="0" rtlCol="0" anchor="ctr"/>
          <a:lstStyle/>
          <a:p>
            <a:pPr algn="ctr" indent="0" marL="0">
              <a:buNone/>
            </a:pPr>
            <a:r>
              <a:rPr lang="en-US" sz="2600" b="1" dirty="0">
                <a:solidFill>
                  <a:srgbClr val="10B981"/>
                </a:solidFill>
                <a:latin typeface="Calibri" pitchFamily="34" charset="0"/>
                <a:ea typeface="Calibri" pitchFamily="34" charset="-122"/>
                <a:cs typeface="Calibri" pitchFamily="34" charset="-120"/>
              </a:rPr>
              <a:t>&gt;</a:t>
            </a:r>
            <a:endParaRPr lang="en-US" sz="2600" dirty="0"/>
          </a:p>
        </p:txBody>
      </p:sp>
      <p:sp>
        <p:nvSpPr>
          <p:cNvPr id="18" name="Shape 14"/>
          <p:cNvSpPr/>
          <p:nvPr/>
        </p:nvSpPr>
        <p:spPr>
          <a:xfrm>
            <a:off x="6391656" y="2286000"/>
            <a:ext cx="2542032" cy="2697480"/>
          </a:xfrm>
          <a:prstGeom prst="roundRect">
            <a:avLst>
              <a:gd name="adj" fmla="val 3597"/>
            </a:avLst>
          </a:prstGeom>
          <a:solidFill>
            <a:srgbClr val="E3F6EE"/>
          </a:solidFill>
          <a:ln/>
          <a:effectLst>
            <a:outerShdw sx="100000" sy="100000" kx="0" ky="0" algn="bl" rotWithShape="0" blurRad="88900" dist="25400" dir="5400000">
              <a:srgbClr val="0B2018">
                <a:alpha val="8000"/>
              </a:srgbClr>
            </a:outerShdw>
          </a:effectLst>
        </p:spPr>
      </p:sp>
      <p:sp>
        <p:nvSpPr>
          <p:cNvPr id="19" name="Shape 15"/>
          <p:cNvSpPr/>
          <p:nvPr/>
        </p:nvSpPr>
        <p:spPr>
          <a:xfrm>
            <a:off x="7278624" y="2633472"/>
            <a:ext cx="768096" cy="768096"/>
          </a:xfrm>
          <a:prstGeom prst="ellipse">
            <a:avLst/>
          </a:prstGeom>
          <a:solidFill>
            <a:srgbClr val="FFFFFF"/>
          </a:solidFill>
          <a:ln/>
        </p:spPr>
      </p:sp>
      <p:pic>
        <p:nvPicPr>
          <p:cNvPr id="20" name="Image 2" descr="preencoded.png">    </p:cNvPr>
          <p:cNvPicPr>
            <a:picLocks noChangeAspect="1"/>
          </p:cNvPicPr>
          <p:nvPr/>
        </p:nvPicPr>
        <p:blipFill>
          <a:blip r:embed="rId3"/>
          <a:stretch>
            <a:fillRect/>
          </a:stretch>
        </p:blipFill>
        <p:spPr>
          <a:xfrm>
            <a:off x="7470648" y="2825496"/>
            <a:ext cx="384048" cy="384048"/>
          </a:xfrm>
          <a:prstGeom prst="rect">
            <a:avLst/>
          </a:prstGeom>
        </p:spPr>
      </p:pic>
      <p:sp>
        <p:nvSpPr>
          <p:cNvPr id="21" name="Text 16"/>
          <p:cNvSpPr/>
          <p:nvPr/>
        </p:nvSpPr>
        <p:spPr>
          <a:xfrm>
            <a:off x="6556248" y="2468880"/>
            <a:ext cx="457200" cy="457200"/>
          </a:xfrm>
          <a:prstGeom prst="rect">
            <a:avLst/>
          </a:prstGeom>
          <a:noFill/>
          <a:ln/>
        </p:spPr>
        <p:txBody>
          <a:bodyPr wrap="square" lIns="0" tIns="0" rIns="0" bIns="0" rtlCol="0" anchor="ctr"/>
          <a:lstStyle/>
          <a:p>
            <a:pPr indent="0" marL="0">
              <a:buNone/>
            </a:pPr>
            <a:r>
              <a:rPr lang="en-US" sz="1700" b="1" dirty="0">
                <a:solidFill>
                  <a:srgbClr val="059669"/>
                </a:solidFill>
                <a:latin typeface="Calibri" pitchFamily="34" charset="0"/>
                <a:ea typeface="Calibri" pitchFamily="34" charset="-122"/>
                <a:cs typeface="Calibri" pitchFamily="34" charset="-120"/>
              </a:rPr>
              <a:t>3</a:t>
            </a:r>
            <a:endParaRPr lang="en-US" sz="1700" dirty="0"/>
          </a:p>
        </p:txBody>
      </p:sp>
      <p:sp>
        <p:nvSpPr>
          <p:cNvPr id="22" name="Text 17"/>
          <p:cNvSpPr/>
          <p:nvPr/>
        </p:nvSpPr>
        <p:spPr>
          <a:xfrm>
            <a:off x="6574536" y="3584448"/>
            <a:ext cx="2176272" cy="640080"/>
          </a:xfrm>
          <a:prstGeom prst="rect">
            <a:avLst/>
          </a:prstGeom>
          <a:noFill/>
          <a:ln/>
        </p:spPr>
        <p:txBody>
          <a:bodyPr wrap="square" lIns="0" tIns="0" rIns="0" bIns="0" rtlCol="0" anchor="t"/>
          <a:lstStyle/>
          <a:p>
            <a:pPr algn="ctr" indent="0" marL="0">
              <a:buNone/>
            </a:pPr>
            <a:r>
              <a:rPr lang="en-US" sz="1450" b="1" dirty="0">
                <a:solidFill>
                  <a:srgbClr val="0B2018"/>
                </a:solidFill>
                <a:latin typeface="Calibri" pitchFamily="34" charset="0"/>
                <a:ea typeface="Calibri" pitchFamily="34" charset="-122"/>
                <a:cs typeface="Calibri" pitchFamily="34" charset="-120"/>
              </a:rPr>
              <a:t>Receives the card at home</a:t>
            </a:r>
            <a:endParaRPr lang="en-US" sz="1450" dirty="0"/>
          </a:p>
        </p:txBody>
      </p:sp>
      <p:sp>
        <p:nvSpPr>
          <p:cNvPr id="23" name="Text 18"/>
          <p:cNvSpPr/>
          <p:nvPr/>
        </p:nvSpPr>
        <p:spPr>
          <a:xfrm>
            <a:off x="6592824" y="4187952"/>
            <a:ext cx="2139696" cy="685800"/>
          </a:xfrm>
          <a:prstGeom prst="rect">
            <a:avLst/>
          </a:prstGeom>
          <a:noFill/>
          <a:ln/>
        </p:spPr>
        <p:txBody>
          <a:bodyPr wrap="square" lIns="0" tIns="0" rIns="0" bIns="0" rtlCol="0" anchor="t"/>
          <a:lstStyle/>
          <a:p>
            <a:pPr algn="ctr" indent="0" marL="0">
              <a:lnSpc>
                <a:spcPct val="105000"/>
              </a:lnSpc>
              <a:buNone/>
            </a:pPr>
            <a:r>
              <a:rPr lang="en-US" sz="1100" dirty="0">
                <a:solidFill>
                  <a:srgbClr val="3E6B5B"/>
                </a:solidFill>
                <a:latin typeface="Calibri" pitchFamily="34" charset="0"/>
                <a:ea typeface="Calibri" pitchFamily="34" charset="-122"/>
                <a:cs typeface="Calibri" pitchFamily="34" charset="-120"/>
              </a:rPr>
              <a:t>Shipped to the address registered with QRBott.</a:t>
            </a:r>
            <a:endParaRPr lang="en-US" sz="1100" dirty="0"/>
          </a:p>
        </p:txBody>
      </p:sp>
      <p:sp>
        <p:nvSpPr>
          <p:cNvPr id="24" name="Text 19"/>
          <p:cNvSpPr/>
          <p:nvPr/>
        </p:nvSpPr>
        <p:spPr>
          <a:xfrm>
            <a:off x="8915400" y="3268980"/>
            <a:ext cx="347472" cy="731520"/>
          </a:xfrm>
          <a:prstGeom prst="rect">
            <a:avLst/>
          </a:prstGeom>
          <a:noFill/>
          <a:ln/>
        </p:spPr>
        <p:txBody>
          <a:bodyPr wrap="square" lIns="0" tIns="0" rIns="0" bIns="0" rtlCol="0" anchor="ctr"/>
          <a:lstStyle/>
          <a:p>
            <a:pPr algn="ctr" indent="0" marL="0">
              <a:buNone/>
            </a:pPr>
            <a:r>
              <a:rPr lang="en-US" sz="2600" b="1" dirty="0">
                <a:solidFill>
                  <a:srgbClr val="10B981"/>
                </a:solidFill>
                <a:latin typeface="Calibri" pitchFamily="34" charset="0"/>
                <a:ea typeface="Calibri" pitchFamily="34" charset="-122"/>
                <a:cs typeface="Calibri" pitchFamily="34" charset="-120"/>
              </a:rPr>
              <a:t>&gt;</a:t>
            </a:r>
            <a:endParaRPr lang="en-US" sz="2600" dirty="0"/>
          </a:p>
        </p:txBody>
      </p:sp>
      <p:sp>
        <p:nvSpPr>
          <p:cNvPr id="25" name="Shape 20"/>
          <p:cNvSpPr/>
          <p:nvPr/>
        </p:nvSpPr>
        <p:spPr>
          <a:xfrm>
            <a:off x="9244584" y="2286000"/>
            <a:ext cx="2542032" cy="2697480"/>
          </a:xfrm>
          <a:prstGeom prst="roundRect">
            <a:avLst>
              <a:gd name="adj" fmla="val 3597"/>
            </a:avLst>
          </a:prstGeom>
          <a:solidFill>
            <a:srgbClr val="E3F6EE"/>
          </a:solidFill>
          <a:ln/>
          <a:effectLst>
            <a:outerShdw sx="100000" sy="100000" kx="0" ky="0" algn="bl" rotWithShape="0" blurRad="88900" dist="25400" dir="5400000">
              <a:srgbClr val="0B2018">
                <a:alpha val="8000"/>
              </a:srgbClr>
            </a:outerShdw>
          </a:effectLst>
        </p:spPr>
      </p:sp>
      <p:sp>
        <p:nvSpPr>
          <p:cNvPr id="26" name="Shape 21"/>
          <p:cNvSpPr/>
          <p:nvPr/>
        </p:nvSpPr>
        <p:spPr>
          <a:xfrm>
            <a:off x="10131552" y="2633472"/>
            <a:ext cx="768096" cy="768096"/>
          </a:xfrm>
          <a:prstGeom prst="ellipse">
            <a:avLst/>
          </a:prstGeom>
          <a:solidFill>
            <a:srgbClr val="FFFFFF"/>
          </a:solidFill>
          <a:ln/>
        </p:spPr>
      </p:sp>
      <p:pic>
        <p:nvPicPr>
          <p:cNvPr id="27" name="Image 3" descr="preencoded.png">    </p:cNvPr>
          <p:cNvPicPr>
            <a:picLocks noChangeAspect="1"/>
          </p:cNvPicPr>
          <p:nvPr/>
        </p:nvPicPr>
        <p:blipFill>
          <a:blip r:embed="rId4"/>
          <a:stretch>
            <a:fillRect/>
          </a:stretch>
        </p:blipFill>
        <p:spPr>
          <a:xfrm>
            <a:off x="10323576" y="2825496"/>
            <a:ext cx="384048" cy="384048"/>
          </a:xfrm>
          <a:prstGeom prst="rect">
            <a:avLst/>
          </a:prstGeom>
        </p:spPr>
      </p:pic>
      <p:sp>
        <p:nvSpPr>
          <p:cNvPr id="28" name="Text 22"/>
          <p:cNvSpPr/>
          <p:nvPr/>
        </p:nvSpPr>
        <p:spPr>
          <a:xfrm>
            <a:off x="9409176" y="2468880"/>
            <a:ext cx="457200" cy="457200"/>
          </a:xfrm>
          <a:prstGeom prst="rect">
            <a:avLst/>
          </a:prstGeom>
          <a:noFill/>
          <a:ln/>
        </p:spPr>
        <p:txBody>
          <a:bodyPr wrap="square" lIns="0" tIns="0" rIns="0" bIns="0" rtlCol="0" anchor="ctr"/>
          <a:lstStyle/>
          <a:p>
            <a:pPr indent="0" marL="0">
              <a:buNone/>
            </a:pPr>
            <a:r>
              <a:rPr lang="en-US" sz="1700" b="1" dirty="0">
                <a:solidFill>
                  <a:srgbClr val="059669"/>
                </a:solidFill>
                <a:latin typeface="Calibri" pitchFamily="34" charset="0"/>
                <a:ea typeface="Calibri" pitchFamily="34" charset="-122"/>
                <a:cs typeface="Calibri" pitchFamily="34" charset="-120"/>
              </a:rPr>
              <a:t>4</a:t>
            </a:r>
            <a:endParaRPr lang="en-US" sz="1700" dirty="0"/>
          </a:p>
        </p:txBody>
      </p:sp>
      <p:sp>
        <p:nvSpPr>
          <p:cNvPr id="29" name="Text 23"/>
          <p:cNvSpPr/>
          <p:nvPr/>
        </p:nvSpPr>
        <p:spPr>
          <a:xfrm>
            <a:off x="9427464" y="3584448"/>
            <a:ext cx="2176272" cy="640080"/>
          </a:xfrm>
          <a:prstGeom prst="rect">
            <a:avLst/>
          </a:prstGeom>
          <a:noFill/>
          <a:ln/>
        </p:spPr>
        <p:txBody>
          <a:bodyPr wrap="square" lIns="0" tIns="0" rIns="0" bIns="0" rtlCol="0" anchor="t"/>
          <a:lstStyle/>
          <a:p>
            <a:pPr algn="ctr" indent="0" marL="0">
              <a:buNone/>
            </a:pPr>
            <a:r>
              <a:rPr lang="en-US" sz="1450" b="1" dirty="0">
                <a:solidFill>
                  <a:srgbClr val="0B2018"/>
                </a:solidFill>
                <a:latin typeface="Calibri" pitchFamily="34" charset="0"/>
                <a:ea typeface="Calibri" pitchFamily="34" charset="-122"/>
                <a:cs typeface="Calibri" pitchFamily="34" charset="-120"/>
              </a:rPr>
              <a:t>Withdraws and spends</a:t>
            </a:r>
            <a:endParaRPr lang="en-US" sz="1450" dirty="0"/>
          </a:p>
        </p:txBody>
      </p:sp>
      <p:sp>
        <p:nvSpPr>
          <p:cNvPr id="30" name="Text 24"/>
          <p:cNvSpPr/>
          <p:nvPr/>
        </p:nvSpPr>
        <p:spPr>
          <a:xfrm>
            <a:off x="9445752" y="4187952"/>
            <a:ext cx="2139696" cy="685800"/>
          </a:xfrm>
          <a:prstGeom prst="rect">
            <a:avLst/>
          </a:prstGeom>
          <a:noFill/>
          <a:ln/>
        </p:spPr>
        <p:txBody>
          <a:bodyPr wrap="square" lIns="0" tIns="0" rIns="0" bIns="0" rtlCol="0" anchor="t"/>
          <a:lstStyle/>
          <a:p>
            <a:pPr algn="ctr" indent="0" marL="0">
              <a:lnSpc>
                <a:spcPct val="105000"/>
              </a:lnSpc>
              <a:buNone/>
            </a:pPr>
            <a:r>
              <a:rPr lang="en-US" sz="1100" dirty="0">
                <a:solidFill>
                  <a:srgbClr val="3E6B5B"/>
                </a:solidFill>
                <a:latin typeface="Calibri" pitchFamily="34" charset="0"/>
                <a:ea typeface="Calibri" pitchFamily="34" charset="-122"/>
                <a:cs typeface="Calibri" pitchFamily="34" charset="-120"/>
              </a:rPr>
              <a:t>At an ATM or any Visa merchant.</a:t>
            </a:r>
            <a:endParaRPr lang="en-US" sz="1100" dirty="0"/>
          </a:p>
        </p:txBody>
      </p:sp>
      <p:sp>
        <p:nvSpPr>
          <p:cNvPr id="31" name="Text 25"/>
          <p:cNvSpPr/>
          <p:nvPr/>
        </p:nvSpPr>
        <p:spPr>
          <a:xfrm>
            <a:off x="685800" y="5257800"/>
            <a:ext cx="10820095" cy="548640"/>
          </a:xfrm>
          <a:prstGeom prst="rect">
            <a:avLst/>
          </a:prstGeom>
          <a:noFill/>
          <a:ln/>
        </p:spPr>
        <p:txBody>
          <a:bodyPr wrap="square" lIns="0" tIns="0" rIns="0" bIns="0" rtlCol="0" anchor="ctr"/>
          <a:lstStyle/>
          <a:p>
            <a:pPr indent="0" marL="0">
              <a:buNone/>
            </a:pPr>
            <a:r>
              <a:rPr lang="en-US" sz="1400" b="1" dirty="0">
                <a:solidFill>
                  <a:srgbClr val="059669"/>
                </a:solidFill>
                <a:latin typeface="Calibri" pitchFamily="34" charset="0"/>
                <a:ea typeface="Calibri" pitchFamily="34" charset="-122"/>
                <a:cs typeface="Calibri" pitchFamily="34" charset="-120"/>
              </a:rPr>
              <a:t>Result: the LATAM merchant gets paid the same day, in cash, with zero U.S. paperwork.</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3000" b="1" dirty="0">
                <a:solidFill>
                  <a:srgbClr val="0B2018"/>
                </a:solidFill>
                <a:latin typeface="Calibri" pitchFamily="34" charset="0"/>
                <a:ea typeface="Calibri" pitchFamily="34" charset="-122"/>
                <a:cs typeface="Calibri" pitchFamily="34" charset="-120"/>
              </a:rPr>
              <a:t>How it works, on Stripe</a:t>
            </a:r>
            <a:endParaRPr lang="en-US" sz="3000" dirty="0"/>
          </a:p>
        </p:txBody>
      </p:sp>
      <p:sp>
        <p:nvSpPr>
          <p:cNvPr id="3" name="Text 1"/>
          <p:cNvSpPr/>
          <p:nvPr/>
        </p:nvSpPr>
        <p:spPr>
          <a:xfrm>
            <a:off x="685800" y="1298448"/>
            <a:ext cx="10820095" cy="365760"/>
          </a:xfrm>
          <a:prstGeom prst="rect">
            <a:avLst/>
          </a:prstGeom>
          <a:noFill/>
          <a:ln/>
        </p:spPr>
        <p:txBody>
          <a:bodyPr wrap="square" lIns="0" tIns="0" rIns="0" bIns="0" rtlCol="0" anchor="ctr"/>
          <a:lstStyle/>
          <a:p>
            <a:pPr indent="0" marL="0">
              <a:buNone/>
            </a:pPr>
            <a:r>
              <a:rPr lang="en-US" sz="1400" dirty="0">
                <a:solidFill>
                  <a:srgbClr val="5F6E68"/>
                </a:solidFill>
                <a:latin typeface="Calibri" pitchFamily="34" charset="0"/>
                <a:ea typeface="Calibri" pitchFamily="34" charset="-122"/>
                <a:cs typeface="Calibri" pitchFamily="34" charset="-120"/>
              </a:rPr>
              <a:t>QRBott operates as a platform: Connect + stablecoin-backed Issuing (via Bridge).</a:t>
            </a:r>
            <a:endParaRPr lang="en-US" sz="1400" dirty="0"/>
          </a:p>
        </p:txBody>
      </p:sp>
      <p:sp>
        <p:nvSpPr>
          <p:cNvPr id="4" name="Shape 2"/>
          <p:cNvSpPr/>
          <p:nvPr/>
        </p:nvSpPr>
        <p:spPr>
          <a:xfrm>
            <a:off x="685800" y="1920240"/>
            <a:ext cx="10820095" cy="932688"/>
          </a:xfrm>
          <a:prstGeom prst="roundRect">
            <a:avLst>
              <a:gd name="adj" fmla="val 7843"/>
            </a:avLst>
          </a:prstGeom>
          <a:solidFill>
            <a:srgbClr val="F1FAF6"/>
          </a:solidFill>
          <a:ln/>
          <a:effectLst>
            <a:outerShdw sx="100000" sy="100000" kx="0" ky="0" algn="bl" rotWithShape="0" blurRad="88900" dist="25400" dir="5400000">
              <a:srgbClr val="0B2018">
                <a:alpha val="8000"/>
              </a:srgbClr>
            </a:outerShdw>
          </a:effectLst>
        </p:spPr>
      </p:sp>
      <p:sp>
        <p:nvSpPr>
          <p:cNvPr id="5" name="Shape 3"/>
          <p:cNvSpPr/>
          <p:nvPr/>
        </p:nvSpPr>
        <p:spPr>
          <a:xfrm>
            <a:off x="960120" y="2103120"/>
            <a:ext cx="566928" cy="566928"/>
          </a:xfrm>
          <a:prstGeom prst="ellipse">
            <a:avLst/>
          </a:prstGeom>
          <a:solidFill>
            <a:srgbClr val="059669"/>
          </a:solidFill>
          <a:ln/>
        </p:spPr>
      </p:sp>
      <p:sp>
        <p:nvSpPr>
          <p:cNvPr id="6" name="Text 4"/>
          <p:cNvSpPr/>
          <p:nvPr/>
        </p:nvSpPr>
        <p:spPr>
          <a:xfrm>
            <a:off x="960120" y="2103120"/>
            <a:ext cx="566928" cy="566928"/>
          </a:xfrm>
          <a:prstGeom prst="rect">
            <a:avLst/>
          </a:prstGeom>
          <a:noFill/>
          <a:ln/>
        </p:spPr>
        <p:txBody>
          <a:bodyPr wrap="square" lIns="0" tIns="0" rIns="0" bIns="0" rtlCol="0" anchor="ctr"/>
          <a:lstStyle/>
          <a:p>
            <a:pPr algn="ctr" indent="0" marL="0">
              <a:buNone/>
            </a:pPr>
            <a:r>
              <a:rPr lang="en-US" sz="2000" b="1" dirty="0">
                <a:solidFill>
                  <a:srgbClr val="FFFFFF"/>
                </a:solidFill>
                <a:latin typeface="Calibri" pitchFamily="34" charset="0"/>
                <a:ea typeface="Calibri" pitchFamily="34" charset="-122"/>
                <a:cs typeface="Calibri" pitchFamily="34" charset="-120"/>
              </a:rPr>
              <a:t>1</a:t>
            </a:r>
            <a:endParaRPr lang="en-US" sz="2000" dirty="0"/>
          </a:p>
        </p:txBody>
      </p:sp>
      <p:sp>
        <p:nvSpPr>
          <p:cNvPr id="7" name="Shape 5"/>
          <p:cNvSpPr/>
          <p:nvPr/>
        </p:nvSpPr>
        <p:spPr>
          <a:xfrm>
            <a:off x="1783080" y="2084832"/>
            <a:ext cx="603504" cy="603504"/>
          </a:xfrm>
          <a:prstGeom prst="ellipse">
            <a:avLst/>
          </a:prstGeom>
          <a:solidFill>
            <a:srgbClr val="FFFFFF"/>
          </a:solidFill>
          <a:ln/>
        </p:spPr>
      </p:sp>
      <p:pic>
        <p:nvPicPr>
          <p:cNvPr id="8" name="Image 0" descr="preencoded.png">    </p:cNvPr>
          <p:cNvPicPr>
            <a:picLocks noChangeAspect="1"/>
          </p:cNvPicPr>
          <p:nvPr/>
        </p:nvPicPr>
        <p:blipFill>
          <a:blip r:embed="rId1"/>
          <a:stretch>
            <a:fillRect/>
          </a:stretch>
        </p:blipFill>
        <p:spPr>
          <a:xfrm>
            <a:off x="1927921" y="2229673"/>
            <a:ext cx="313822" cy="313822"/>
          </a:xfrm>
          <a:prstGeom prst="rect">
            <a:avLst/>
          </a:prstGeom>
        </p:spPr>
      </p:pic>
      <p:sp>
        <p:nvSpPr>
          <p:cNvPr id="9" name="Text 6"/>
          <p:cNvSpPr/>
          <p:nvPr/>
        </p:nvSpPr>
        <p:spPr>
          <a:xfrm>
            <a:off x="2651760" y="1920240"/>
            <a:ext cx="8534095" cy="932688"/>
          </a:xfrm>
          <a:prstGeom prst="rect">
            <a:avLst/>
          </a:prstGeom>
          <a:noFill/>
          <a:ln/>
        </p:spPr>
        <p:txBody>
          <a:bodyPr wrap="square" lIns="0" tIns="0" rIns="0" bIns="0" rtlCol="0" anchor="ctr"/>
          <a:lstStyle/>
          <a:p>
            <a:pPr indent="0" marL="0">
              <a:lnSpc>
                <a:spcPct val="105000"/>
              </a:lnSpc>
              <a:buNone/>
            </a:pPr>
            <a:r>
              <a:rPr lang="en-US" sz="1500" dirty="0">
                <a:solidFill>
                  <a:srgbClr val="0B2018"/>
                </a:solidFill>
                <a:latin typeface="Calibri" pitchFamily="34" charset="0"/>
                <a:ea typeface="Calibri" pitchFamily="34" charset="-122"/>
                <a:cs typeface="Calibri" pitchFamily="34" charset="-120"/>
              </a:rPr>
              <a:t>QRBott funds its Stripe Financial Account from its U.S. bank.</a:t>
            </a:r>
            <a:endParaRPr lang="en-US" sz="1500" dirty="0"/>
          </a:p>
        </p:txBody>
      </p:sp>
      <p:sp>
        <p:nvSpPr>
          <p:cNvPr id="10" name="Shape 7"/>
          <p:cNvSpPr/>
          <p:nvPr/>
        </p:nvSpPr>
        <p:spPr>
          <a:xfrm>
            <a:off x="685800" y="3017520"/>
            <a:ext cx="10820095" cy="932688"/>
          </a:xfrm>
          <a:prstGeom prst="roundRect">
            <a:avLst>
              <a:gd name="adj" fmla="val 7843"/>
            </a:avLst>
          </a:prstGeom>
          <a:solidFill>
            <a:srgbClr val="F1FAF6"/>
          </a:solidFill>
          <a:ln/>
          <a:effectLst>
            <a:outerShdw sx="100000" sy="100000" kx="0" ky="0" algn="bl" rotWithShape="0" blurRad="88900" dist="25400" dir="5400000">
              <a:srgbClr val="0B2018">
                <a:alpha val="8000"/>
              </a:srgbClr>
            </a:outerShdw>
          </a:effectLst>
        </p:spPr>
      </p:sp>
      <p:sp>
        <p:nvSpPr>
          <p:cNvPr id="11" name="Shape 8"/>
          <p:cNvSpPr/>
          <p:nvPr/>
        </p:nvSpPr>
        <p:spPr>
          <a:xfrm>
            <a:off x="960120" y="3200400"/>
            <a:ext cx="566928" cy="566928"/>
          </a:xfrm>
          <a:prstGeom prst="ellipse">
            <a:avLst/>
          </a:prstGeom>
          <a:solidFill>
            <a:srgbClr val="059669"/>
          </a:solidFill>
          <a:ln/>
        </p:spPr>
      </p:sp>
      <p:sp>
        <p:nvSpPr>
          <p:cNvPr id="12" name="Text 9"/>
          <p:cNvSpPr/>
          <p:nvPr/>
        </p:nvSpPr>
        <p:spPr>
          <a:xfrm>
            <a:off x="960120" y="3200400"/>
            <a:ext cx="566928" cy="566928"/>
          </a:xfrm>
          <a:prstGeom prst="rect">
            <a:avLst/>
          </a:prstGeom>
          <a:noFill/>
          <a:ln/>
        </p:spPr>
        <p:txBody>
          <a:bodyPr wrap="square" lIns="0" tIns="0" rIns="0" bIns="0" rtlCol="0" anchor="ctr"/>
          <a:lstStyle/>
          <a:p>
            <a:pPr algn="ctr" indent="0" marL="0">
              <a:buNone/>
            </a:pPr>
            <a:r>
              <a:rPr lang="en-US" sz="2000" b="1" dirty="0">
                <a:solidFill>
                  <a:srgbClr val="FFFFFF"/>
                </a:solidFill>
                <a:latin typeface="Calibri" pitchFamily="34" charset="0"/>
                <a:ea typeface="Calibri" pitchFamily="34" charset="-122"/>
                <a:cs typeface="Calibri" pitchFamily="34" charset="-120"/>
              </a:rPr>
              <a:t>2</a:t>
            </a:r>
            <a:endParaRPr lang="en-US" sz="2000" dirty="0"/>
          </a:p>
        </p:txBody>
      </p:sp>
      <p:sp>
        <p:nvSpPr>
          <p:cNvPr id="13" name="Shape 10"/>
          <p:cNvSpPr/>
          <p:nvPr/>
        </p:nvSpPr>
        <p:spPr>
          <a:xfrm>
            <a:off x="1783080" y="3182112"/>
            <a:ext cx="603504" cy="603504"/>
          </a:xfrm>
          <a:prstGeom prst="ellipse">
            <a:avLst/>
          </a:prstGeom>
          <a:solidFill>
            <a:srgbClr val="FFFFFF"/>
          </a:solidFill>
          <a:ln/>
        </p:spPr>
      </p:sp>
      <p:pic>
        <p:nvPicPr>
          <p:cNvPr id="14" name="Image 1" descr="preencoded.png">    </p:cNvPr>
          <p:cNvPicPr>
            <a:picLocks noChangeAspect="1"/>
          </p:cNvPicPr>
          <p:nvPr/>
        </p:nvPicPr>
        <p:blipFill>
          <a:blip r:embed="rId2"/>
          <a:stretch>
            <a:fillRect/>
          </a:stretch>
        </p:blipFill>
        <p:spPr>
          <a:xfrm>
            <a:off x="1927921" y="3326953"/>
            <a:ext cx="313822" cy="313822"/>
          </a:xfrm>
          <a:prstGeom prst="rect">
            <a:avLst/>
          </a:prstGeom>
        </p:spPr>
      </p:pic>
      <p:sp>
        <p:nvSpPr>
          <p:cNvPr id="15" name="Text 11"/>
          <p:cNvSpPr/>
          <p:nvPr/>
        </p:nvSpPr>
        <p:spPr>
          <a:xfrm>
            <a:off x="2651760" y="3017520"/>
            <a:ext cx="8534095" cy="932688"/>
          </a:xfrm>
          <a:prstGeom prst="rect">
            <a:avLst/>
          </a:prstGeom>
          <a:noFill/>
          <a:ln/>
        </p:spPr>
        <p:txBody>
          <a:bodyPr wrap="square" lIns="0" tIns="0" rIns="0" bIns="0" rtlCol="0" anchor="ctr"/>
          <a:lstStyle/>
          <a:p>
            <a:pPr indent="0" marL="0">
              <a:lnSpc>
                <a:spcPct val="105000"/>
              </a:lnSpc>
              <a:buNone/>
            </a:pPr>
            <a:r>
              <a:rPr lang="en-US" sz="1500" dirty="0">
                <a:solidFill>
                  <a:srgbClr val="0B2018"/>
                </a:solidFill>
                <a:latin typeface="Calibri" pitchFamily="34" charset="0"/>
                <a:ea typeface="Calibri" pitchFamily="34" charset="-122"/>
                <a:cs typeface="Calibri" pitchFamily="34" charset="-120"/>
              </a:rPr>
              <a:t>Transfers the merchant's funds to its account and converts them from USD to USDC.</a:t>
            </a:r>
            <a:endParaRPr lang="en-US" sz="1500" dirty="0"/>
          </a:p>
        </p:txBody>
      </p:sp>
      <p:sp>
        <p:nvSpPr>
          <p:cNvPr id="16" name="Shape 12"/>
          <p:cNvSpPr/>
          <p:nvPr/>
        </p:nvSpPr>
        <p:spPr>
          <a:xfrm>
            <a:off x="685800" y="4114800"/>
            <a:ext cx="10820095" cy="932688"/>
          </a:xfrm>
          <a:prstGeom prst="roundRect">
            <a:avLst>
              <a:gd name="adj" fmla="val 7843"/>
            </a:avLst>
          </a:prstGeom>
          <a:solidFill>
            <a:srgbClr val="F1FAF6"/>
          </a:solidFill>
          <a:ln/>
          <a:effectLst>
            <a:outerShdw sx="100000" sy="100000" kx="0" ky="0" algn="bl" rotWithShape="0" blurRad="88900" dist="25400" dir="5400000">
              <a:srgbClr val="0B2018">
                <a:alpha val="8000"/>
              </a:srgbClr>
            </a:outerShdw>
          </a:effectLst>
        </p:spPr>
      </p:sp>
      <p:sp>
        <p:nvSpPr>
          <p:cNvPr id="17" name="Shape 13"/>
          <p:cNvSpPr/>
          <p:nvPr/>
        </p:nvSpPr>
        <p:spPr>
          <a:xfrm>
            <a:off x="960120" y="4297680"/>
            <a:ext cx="566928" cy="566928"/>
          </a:xfrm>
          <a:prstGeom prst="ellipse">
            <a:avLst/>
          </a:prstGeom>
          <a:solidFill>
            <a:srgbClr val="059669"/>
          </a:solidFill>
          <a:ln/>
        </p:spPr>
      </p:sp>
      <p:sp>
        <p:nvSpPr>
          <p:cNvPr id="18" name="Text 14"/>
          <p:cNvSpPr/>
          <p:nvPr/>
        </p:nvSpPr>
        <p:spPr>
          <a:xfrm>
            <a:off x="960120" y="4297680"/>
            <a:ext cx="566928" cy="566928"/>
          </a:xfrm>
          <a:prstGeom prst="rect">
            <a:avLst/>
          </a:prstGeom>
          <a:noFill/>
          <a:ln/>
        </p:spPr>
        <p:txBody>
          <a:bodyPr wrap="square" lIns="0" tIns="0" rIns="0" bIns="0" rtlCol="0" anchor="ctr"/>
          <a:lstStyle/>
          <a:p>
            <a:pPr algn="ctr" indent="0" marL="0">
              <a:buNone/>
            </a:pPr>
            <a:r>
              <a:rPr lang="en-US" sz="2000" b="1" dirty="0">
                <a:solidFill>
                  <a:srgbClr val="FFFFFF"/>
                </a:solidFill>
                <a:latin typeface="Calibri" pitchFamily="34" charset="0"/>
                <a:ea typeface="Calibri" pitchFamily="34" charset="-122"/>
                <a:cs typeface="Calibri" pitchFamily="34" charset="-120"/>
              </a:rPr>
              <a:t>3</a:t>
            </a:r>
            <a:endParaRPr lang="en-US" sz="2000" dirty="0"/>
          </a:p>
        </p:txBody>
      </p:sp>
      <p:sp>
        <p:nvSpPr>
          <p:cNvPr id="19" name="Shape 15"/>
          <p:cNvSpPr/>
          <p:nvPr/>
        </p:nvSpPr>
        <p:spPr>
          <a:xfrm>
            <a:off x="1783080" y="4279392"/>
            <a:ext cx="603504" cy="603504"/>
          </a:xfrm>
          <a:prstGeom prst="ellipse">
            <a:avLst/>
          </a:prstGeom>
          <a:solidFill>
            <a:srgbClr val="FFFFFF"/>
          </a:solidFill>
          <a:ln/>
        </p:spPr>
      </p:sp>
      <p:pic>
        <p:nvPicPr>
          <p:cNvPr id="20" name="Image 2" descr="preencoded.png">    </p:cNvPr>
          <p:cNvPicPr>
            <a:picLocks noChangeAspect="1"/>
          </p:cNvPicPr>
          <p:nvPr/>
        </p:nvPicPr>
        <p:blipFill>
          <a:blip r:embed="rId3"/>
          <a:stretch>
            <a:fillRect/>
          </a:stretch>
        </p:blipFill>
        <p:spPr>
          <a:xfrm>
            <a:off x="1927921" y="4424233"/>
            <a:ext cx="313822" cy="313822"/>
          </a:xfrm>
          <a:prstGeom prst="rect">
            <a:avLst/>
          </a:prstGeom>
        </p:spPr>
      </p:pic>
      <p:sp>
        <p:nvSpPr>
          <p:cNvPr id="21" name="Text 16"/>
          <p:cNvSpPr/>
          <p:nvPr/>
        </p:nvSpPr>
        <p:spPr>
          <a:xfrm>
            <a:off x="2651760" y="4114800"/>
            <a:ext cx="8534095" cy="932688"/>
          </a:xfrm>
          <a:prstGeom prst="rect">
            <a:avLst/>
          </a:prstGeom>
          <a:noFill/>
          <a:ln/>
        </p:spPr>
        <p:txBody>
          <a:bodyPr wrap="square" lIns="0" tIns="0" rIns="0" bIns="0" rtlCol="0" anchor="ctr"/>
          <a:lstStyle/>
          <a:p>
            <a:pPr indent="0" marL="0">
              <a:lnSpc>
                <a:spcPct val="105000"/>
              </a:lnSpc>
              <a:buNone/>
            </a:pPr>
            <a:r>
              <a:rPr lang="en-US" sz="1500" dirty="0">
                <a:solidFill>
                  <a:srgbClr val="0B2018"/>
                </a:solidFill>
                <a:latin typeface="Calibri" pitchFamily="34" charset="0"/>
                <a:ea typeface="Calibri" pitchFamily="34" charset="-122"/>
                <a:cs typeface="Calibri" pitchFamily="34" charset="-120"/>
              </a:rPr>
              <a:t>Enables spending: a prepaid USD card (Issuing) or a USDC transfer.</a:t>
            </a:r>
            <a:endParaRPr lang="en-US" sz="1500" dirty="0"/>
          </a:p>
        </p:txBody>
      </p:sp>
      <p:sp>
        <p:nvSpPr>
          <p:cNvPr id="22" name="Shape 17"/>
          <p:cNvSpPr/>
          <p:nvPr/>
        </p:nvSpPr>
        <p:spPr>
          <a:xfrm>
            <a:off x="685800" y="5212080"/>
            <a:ext cx="10820095" cy="932688"/>
          </a:xfrm>
          <a:prstGeom prst="roundRect">
            <a:avLst>
              <a:gd name="adj" fmla="val 7843"/>
            </a:avLst>
          </a:prstGeom>
          <a:solidFill>
            <a:srgbClr val="E3F6EE"/>
          </a:solidFill>
          <a:ln/>
          <a:effectLst>
            <a:outerShdw sx="100000" sy="100000" kx="0" ky="0" algn="bl" rotWithShape="0" blurRad="88900" dist="25400" dir="5400000">
              <a:srgbClr val="0B2018">
                <a:alpha val="8000"/>
              </a:srgbClr>
            </a:outerShdw>
          </a:effectLst>
        </p:spPr>
      </p:sp>
      <p:sp>
        <p:nvSpPr>
          <p:cNvPr id="23" name="Shape 18"/>
          <p:cNvSpPr/>
          <p:nvPr/>
        </p:nvSpPr>
        <p:spPr>
          <a:xfrm>
            <a:off x="960120" y="5394960"/>
            <a:ext cx="566928" cy="566928"/>
          </a:xfrm>
          <a:prstGeom prst="ellipse">
            <a:avLst/>
          </a:prstGeom>
          <a:solidFill>
            <a:srgbClr val="10B981"/>
          </a:solidFill>
          <a:ln/>
        </p:spPr>
      </p:sp>
      <p:sp>
        <p:nvSpPr>
          <p:cNvPr id="24" name="Text 19"/>
          <p:cNvSpPr/>
          <p:nvPr/>
        </p:nvSpPr>
        <p:spPr>
          <a:xfrm>
            <a:off x="960120" y="5394960"/>
            <a:ext cx="566928" cy="566928"/>
          </a:xfrm>
          <a:prstGeom prst="rect">
            <a:avLst/>
          </a:prstGeom>
          <a:noFill/>
          <a:ln/>
        </p:spPr>
        <p:txBody>
          <a:bodyPr wrap="square" lIns="0" tIns="0" rIns="0" bIns="0" rtlCol="0" anchor="ctr"/>
          <a:lstStyle/>
          <a:p>
            <a:pPr algn="ctr" indent="0" marL="0">
              <a:buNone/>
            </a:pPr>
            <a:r>
              <a:rPr lang="en-US" sz="2000" b="1" dirty="0">
                <a:solidFill>
                  <a:srgbClr val="FFFFFF"/>
                </a:solidFill>
                <a:latin typeface="Calibri" pitchFamily="34" charset="0"/>
                <a:ea typeface="Calibri" pitchFamily="34" charset="-122"/>
                <a:cs typeface="Calibri" pitchFamily="34" charset="-120"/>
              </a:rPr>
              <a:t>4</a:t>
            </a:r>
            <a:endParaRPr lang="en-US" sz="2000" dirty="0"/>
          </a:p>
        </p:txBody>
      </p:sp>
      <p:sp>
        <p:nvSpPr>
          <p:cNvPr id="25" name="Shape 20"/>
          <p:cNvSpPr/>
          <p:nvPr/>
        </p:nvSpPr>
        <p:spPr>
          <a:xfrm>
            <a:off x="1783080" y="5376672"/>
            <a:ext cx="603504" cy="603504"/>
          </a:xfrm>
          <a:prstGeom prst="ellipse">
            <a:avLst/>
          </a:prstGeom>
          <a:solidFill>
            <a:srgbClr val="FFFFFF"/>
          </a:solidFill>
          <a:ln/>
        </p:spPr>
      </p:sp>
      <p:pic>
        <p:nvPicPr>
          <p:cNvPr id="26" name="Image 3" descr="preencoded.png">    </p:cNvPr>
          <p:cNvPicPr>
            <a:picLocks noChangeAspect="1"/>
          </p:cNvPicPr>
          <p:nvPr/>
        </p:nvPicPr>
        <p:blipFill>
          <a:blip r:embed="rId4"/>
          <a:stretch>
            <a:fillRect/>
          </a:stretch>
        </p:blipFill>
        <p:spPr>
          <a:xfrm>
            <a:off x="1927921" y="5521513"/>
            <a:ext cx="313822" cy="313822"/>
          </a:xfrm>
          <a:prstGeom prst="rect">
            <a:avLst/>
          </a:prstGeom>
        </p:spPr>
      </p:pic>
      <p:sp>
        <p:nvSpPr>
          <p:cNvPr id="27" name="Text 21"/>
          <p:cNvSpPr/>
          <p:nvPr/>
        </p:nvSpPr>
        <p:spPr>
          <a:xfrm>
            <a:off x="2651760" y="5212080"/>
            <a:ext cx="8534095" cy="932688"/>
          </a:xfrm>
          <a:prstGeom prst="rect">
            <a:avLst/>
          </a:prstGeom>
          <a:noFill/>
          <a:ln/>
        </p:spPr>
        <p:txBody>
          <a:bodyPr wrap="square" lIns="0" tIns="0" rIns="0" bIns="0" rtlCol="0" anchor="ctr"/>
          <a:lstStyle/>
          <a:p>
            <a:pPr indent="0" marL="0">
              <a:lnSpc>
                <a:spcPct val="105000"/>
              </a:lnSpc>
              <a:buNone/>
            </a:pPr>
            <a:r>
              <a:rPr lang="en-US" sz="1500" dirty="0">
                <a:solidFill>
                  <a:srgbClr val="0B2018"/>
                </a:solidFill>
                <a:latin typeface="Calibri" pitchFamily="34" charset="0"/>
                <a:ea typeface="Calibri" pitchFamily="34" charset="-122"/>
                <a:cs typeface="Calibri" pitchFamily="34" charset="-120"/>
              </a:rPr>
              <a:t>Issues the physical card and ships it to the merchant's address.</a:t>
            </a:r>
            <a:endParaRPr lang="en-US" sz="1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3000" b="1" dirty="0">
                <a:solidFill>
                  <a:srgbClr val="0B2018"/>
                </a:solidFill>
                <a:latin typeface="Calibri" pitchFamily="34" charset="0"/>
                <a:ea typeface="Calibri" pitchFamily="34" charset="-122"/>
                <a:cs typeface="Calibri" pitchFamily="34" charset="-120"/>
              </a:rPr>
              <a:t>Why stablecoin Issuing is the right rail for LATAM</a:t>
            </a:r>
            <a:endParaRPr lang="en-US" sz="3000" dirty="0"/>
          </a:p>
        </p:txBody>
      </p:sp>
      <p:sp>
        <p:nvSpPr>
          <p:cNvPr id="3" name="Shape 1"/>
          <p:cNvSpPr/>
          <p:nvPr/>
        </p:nvSpPr>
        <p:spPr>
          <a:xfrm>
            <a:off x="685800" y="1783080"/>
            <a:ext cx="5181448" cy="3154680"/>
          </a:xfrm>
          <a:prstGeom prst="roundRect">
            <a:avLst>
              <a:gd name="adj" fmla="val 2899"/>
            </a:avLst>
          </a:prstGeom>
          <a:solidFill>
            <a:srgbClr val="FBEDEF"/>
          </a:solidFill>
          <a:ln/>
          <a:effectLst>
            <a:outerShdw sx="100000" sy="100000" kx="0" ky="0" algn="bl" rotWithShape="0" blurRad="88900" dist="25400" dir="5400000">
              <a:srgbClr val="0B2018">
                <a:alpha val="8000"/>
              </a:srgbClr>
            </a:outerShdw>
          </a:effectLst>
        </p:spPr>
      </p:sp>
      <p:sp>
        <p:nvSpPr>
          <p:cNvPr id="4" name="Shape 2"/>
          <p:cNvSpPr/>
          <p:nvPr/>
        </p:nvSpPr>
        <p:spPr>
          <a:xfrm>
            <a:off x="1051560" y="2130552"/>
            <a:ext cx="731520" cy="731520"/>
          </a:xfrm>
          <a:prstGeom prst="ellipse">
            <a:avLst/>
          </a:prstGeom>
          <a:solidFill>
            <a:srgbClr val="FFFFFF"/>
          </a:solidFill>
          <a:ln/>
        </p:spPr>
      </p:sp>
      <p:pic>
        <p:nvPicPr>
          <p:cNvPr id="5" name="Image 0" descr="preencoded.png">    </p:cNvPr>
          <p:cNvPicPr>
            <a:picLocks noChangeAspect="1"/>
          </p:cNvPicPr>
          <p:nvPr/>
        </p:nvPicPr>
        <p:blipFill>
          <a:blip r:embed="rId1"/>
          <a:stretch>
            <a:fillRect/>
          </a:stretch>
        </p:blipFill>
        <p:spPr>
          <a:xfrm>
            <a:off x="1249070" y="2328062"/>
            <a:ext cx="336499" cy="336499"/>
          </a:xfrm>
          <a:prstGeom prst="rect">
            <a:avLst/>
          </a:prstGeom>
        </p:spPr>
      </p:pic>
      <p:sp>
        <p:nvSpPr>
          <p:cNvPr id="6" name="Text 3"/>
          <p:cNvSpPr/>
          <p:nvPr/>
        </p:nvSpPr>
        <p:spPr>
          <a:xfrm>
            <a:off x="1965960" y="2240280"/>
            <a:ext cx="3718408" cy="548640"/>
          </a:xfrm>
          <a:prstGeom prst="rect">
            <a:avLst/>
          </a:prstGeom>
          <a:noFill/>
          <a:ln/>
        </p:spPr>
        <p:txBody>
          <a:bodyPr wrap="square" lIns="0" tIns="0" rIns="0" bIns="0" rtlCol="0" anchor="ctr"/>
          <a:lstStyle/>
          <a:p>
            <a:pPr indent="0" marL="0">
              <a:buNone/>
            </a:pPr>
            <a:r>
              <a:rPr lang="en-US" sz="1900" b="1" dirty="0">
                <a:solidFill>
                  <a:srgbClr val="0B2018"/>
                </a:solidFill>
                <a:latin typeface="Calibri" pitchFamily="34" charset="0"/>
                <a:ea typeface="Calibri" pitchFamily="34" charset="-122"/>
                <a:cs typeface="Calibri" pitchFamily="34" charset="-120"/>
              </a:rPr>
              <a:t>Standard Issuing</a:t>
            </a:r>
            <a:endParaRPr lang="en-US" sz="1900" dirty="0"/>
          </a:p>
        </p:txBody>
      </p:sp>
      <p:sp>
        <p:nvSpPr>
          <p:cNvPr id="7" name="Text 4"/>
          <p:cNvSpPr/>
          <p:nvPr/>
        </p:nvSpPr>
        <p:spPr>
          <a:xfrm>
            <a:off x="1097280" y="3017520"/>
            <a:ext cx="4358488" cy="1737360"/>
          </a:xfrm>
          <a:prstGeom prst="rect">
            <a:avLst/>
          </a:prstGeom>
          <a:noFill/>
          <a:ln/>
        </p:spPr>
        <p:txBody>
          <a:bodyPr wrap="square" lIns="0" tIns="0" rIns="0" bIns="0" rtlCol="0" anchor="t"/>
          <a:lstStyle/>
          <a:p>
            <a:pPr marL="342900" indent="-342900">
              <a:spcAft>
                <a:spcPts val="1000"/>
              </a:spcAft>
              <a:buSzPct val="100000"/>
              <a:buChar char="•"/>
            </a:pPr>
            <a:r>
              <a:rPr lang="en-US" sz="1350" dirty="0">
                <a:solidFill>
                  <a:srgbClr val="7A4751"/>
                </a:solidFill>
                <a:latin typeface="Calibri" pitchFamily="34" charset="0"/>
                <a:ea typeface="Calibri" pitchFamily="34" charset="-122"/>
                <a:cs typeface="Calibri" pitchFamily="34" charset="-120"/>
              </a:rPr>
              <a:t>Only issues to cardholders in the U.S., the U.K. and the EEA.</a:t>
            </a:r>
            <a:endParaRPr lang="en-US" sz="1350" dirty="0"/>
          </a:p>
          <a:p>
            <a:pPr marL="342900" indent="-342900">
              <a:spcAft>
                <a:spcPts val="1000"/>
              </a:spcAft>
              <a:buSzPct val="100000"/>
              <a:buChar char="•"/>
            </a:pPr>
            <a:r>
              <a:rPr lang="en-US" sz="1350" dirty="0">
                <a:solidFill>
                  <a:srgbClr val="7A4751"/>
                </a:solidFill>
                <a:latin typeface="Calibri" pitchFamily="34" charset="0"/>
                <a:ea typeface="Calibri" pitchFamily="34" charset="-122"/>
                <a:cs typeface="Calibri" pitchFamily="34" charset="-120"/>
              </a:rPr>
              <a:t>A U.S. company can only give cards to U.S. residents.</a:t>
            </a:r>
            <a:endParaRPr lang="en-US" sz="1350" dirty="0"/>
          </a:p>
          <a:p>
            <a:pPr marL="342900" indent="-342900">
              <a:buSzPct val="100000"/>
              <a:buChar char="•"/>
            </a:pPr>
            <a:r>
              <a:rPr lang="en-US" sz="1350" dirty="0">
                <a:solidFill>
                  <a:srgbClr val="7A4751"/>
                </a:solidFill>
                <a:latin typeface="Calibri" pitchFamily="34" charset="0"/>
                <a:ea typeface="Calibri" pitchFamily="34" charset="-122"/>
                <a:cs typeface="Calibri" pitchFamily="34" charset="-120"/>
              </a:rPr>
              <a:t>It doesn't reach LATAM merchants. The model can't be built.</a:t>
            </a:r>
            <a:endParaRPr lang="en-US" sz="1350" dirty="0"/>
          </a:p>
        </p:txBody>
      </p:sp>
      <p:sp>
        <p:nvSpPr>
          <p:cNvPr id="8" name="Shape 5"/>
          <p:cNvSpPr/>
          <p:nvPr/>
        </p:nvSpPr>
        <p:spPr>
          <a:xfrm>
            <a:off x="6324448" y="1783080"/>
            <a:ext cx="5181448" cy="3154680"/>
          </a:xfrm>
          <a:prstGeom prst="roundRect">
            <a:avLst>
              <a:gd name="adj" fmla="val 2899"/>
            </a:avLst>
          </a:prstGeom>
          <a:solidFill>
            <a:srgbClr val="E3F6EE"/>
          </a:solidFill>
          <a:ln/>
          <a:effectLst>
            <a:outerShdw sx="100000" sy="100000" kx="0" ky="0" algn="bl" rotWithShape="0" blurRad="114300" dist="38100" dir="5400000">
              <a:srgbClr val="0B2018">
                <a:alpha val="10000"/>
              </a:srgbClr>
            </a:outerShdw>
          </a:effectLst>
        </p:spPr>
      </p:sp>
      <p:sp>
        <p:nvSpPr>
          <p:cNvPr id="9" name="Shape 6"/>
          <p:cNvSpPr/>
          <p:nvPr/>
        </p:nvSpPr>
        <p:spPr>
          <a:xfrm>
            <a:off x="6690208" y="2130552"/>
            <a:ext cx="731520" cy="731520"/>
          </a:xfrm>
          <a:prstGeom prst="ellipse">
            <a:avLst/>
          </a:prstGeom>
          <a:solidFill>
            <a:srgbClr val="10B981"/>
          </a:solidFill>
          <a:ln/>
        </p:spPr>
      </p:sp>
      <p:pic>
        <p:nvPicPr>
          <p:cNvPr id="10" name="Image 1" descr="preencoded.png">    </p:cNvPr>
          <p:cNvPicPr>
            <a:picLocks noChangeAspect="1"/>
          </p:cNvPicPr>
          <p:nvPr/>
        </p:nvPicPr>
        <p:blipFill>
          <a:blip r:embed="rId2"/>
          <a:stretch>
            <a:fillRect/>
          </a:stretch>
        </p:blipFill>
        <p:spPr>
          <a:xfrm>
            <a:off x="6887718" y="2328062"/>
            <a:ext cx="336499" cy="336499"/>
          </a:xfrm>
          <a:prstGeom prst="rect">
            <a:avLst/>
          </a:prstGeom>
        </p:spPr>
      </p:pic>
      <p:sp>
        <p:nvSpPr>
          <p:cNvPr id="11" name="Text 7"/>
          <p:cNvSpPr/>
          <p:nvPr/>
        </p:nvSpPr>
        <p:spPr>
          <a:xfrm>
            <a:off x="7604608" y="2167128"/>
            <a:ext cx="3718408" cy="685800"/>
          </a:xfrm>
          <a:prstGeom prst="rect">
            <a:avLst/>
          </a:prstGeom>
          <a:noFill/>
          <a:ln/>
        </p:spPr>
        <p:txBody>
          <a:bodyPr wrap="square" lIns="0" tIns="0" rIns="0" bIns="0" rtlCol="0" anchor="ctr"/>
          <a:lstStyle/>
          <a:p>
            <a:pPr indent="0" marL="0">
              <a:buNone/>
            </a:pPr>
            <a:r>
              <a:rPr lang="en-US" sz="1800" b="1" dirty="0">
                <a:solidFill>
                  <a:srgbClr val="0B2018"/>
                </a:solidFill>
                <a:latin typeface="Calibri" pitchFamily="34" charset="0"/>
                <a:ea typeface="Calibri" pitchFamily="34" charset="-122"/>
                <a:cs typeface="Calibri" pitchFamily="34" charset="-120"/>
              </a:rPr>
              <a:t>Stablecoin-backed Issuing</a:t>
            </a:r>
            <a:endParaRPr lang="en-US" sz="1800" dirty="0"/>
          </a:p>
        </p:txBody>
      </p:sp>
      <p:sp>
        <p:nvSpPr>
          <p:cNvPr id="12" name="Text 8"/>
          <p:cNvSpPr/>
          <p:nvPr/>
        </p:nvSpPr>
        <p:spPr>
          <a:xfrm>
            <a:off x="6735928" y="3017520"/>
            <a:ext cx="4358488" cy="1737360"/>
          </a:xfrm>
          <a:prstGeom prst="rect">
            <a:avLst/>
          </a:prstGeom>
          <a:noFill/>
          <a:ln/>
        </p:spPr>
        <p:txBody>
          <a:bodyPr wrap="square" lIns="0" tIns="0" rIns="0" bIns="0" rtlCol="0" anchor="t"/>
          <a:lstStyle/>
          <a:p>
            <a:pPr marL="342900" indent="-342900">
              <a:spcAft>
                <a:spcPts val="900"/>
              </a:spcAft>
              <a:buSzPct val="100000"/>
              <a:buChar char="•"/>
            </a:pPr>
            <a:r>
              <a:rPr lang="en-US" sz="1350" dirty="0">
                <a:solidFill>
                  <a:srgbClr val="2F5F4F"/>
                </a:solidFill>
                <a:latin typeface="Calibri" pitchFamily="34" charset="0"/>
                <a:ea typeface="Calibri" pitchFamily="34" charset="-122"/>
                <a:cs typeface="Calibri" pitchFamily="34" charset="-120"/>
              </a:rPr>
              <a:t>Available in 30+ countries across LATAM, the Caribbean and Africa.</a:t>
            </a:r>
            <a:endParaRPr lang="en-US" sz="1350" dirty="0"/>
          </a:p>
          <a:p>
            <a:pPr marL="342900" indent="-342900">
              <a:spcAft>
                <a:spcPts val="900"/>
              </a:spcAft>
              <a:buSzPct val="100000"/>
              <a:buChar char="•"/>
            </a:pPr>
            <a:r>
              <a:rPr lang="en-US" sz="1350" dirty="0">
                <a:solidFill>
                  <a:srgbClr val="2F5F4F"/>
                </a:solidFill>
                <a:latin typeface="Calibri" pitchFamily="34" charset="0"/>
                <a:ea typeface="Calibri" pitchFamily="34" charset="-122"/>
                <a:cs typeface="Calibri" pitchFamily="34" charset="-120"/>
              </a:rPr>
              <a:t>Launched in Mexico, Colombia, Ecuador, Peru, Chile and Argentina.</a:t>
            </a:r>
            <a:endParaRPr lang="en-US" sz="1350" dirty="0"/>
          </a:p>
          <a:p>
            <a:pPr marL="342900" indent="-342900">
              <a:buSzPct val="100000"/>
              <a:buChar char="•"/>
            </a:pPr>
            <a:r>
              <a:rPr lang="en-US" sz="1350" dirty="0">
                <a:solidFill>
                  <a:srgbClr val="2F5F4F"/>
                </a:solidFill>
                <a:latin typeface="Calibri" pitchFamily="34" charset="0"/>
                <a:ea typeface="Calibri" pitchFamily="34" charset="-122"/>
                <a:cs typeface="Calibri" pitchFamily="34" charset="-120"/>
              </a:rPr>
              <a:t>A single integration covers every country — physical cards included.</a:t>
            </a:r>
            <a:endParaRPr lang="en-US" sz="1350" dirty="0"/>
          </a:p>
        </p:txBody>
      </p:sp>
      <p:sp>
        <p:nvSpPr>
          <p:cNvPr id="13" name="Shape 9"/>
          <p:cNvSpPr/>
          <p:nvPr/>
        </p:nvSpPr>
        <p:spPr>
          <a:xfrm>
            <a:off x="685800" y="5257800"/>
            <a:ext cx="10820095" cy="914400"/>
          </a:xfrm>
          <a:prstGeom prst="roundRect">
            <a:avLst>
              <a:gd name="adj" fmla="val 9000"/>
            </a:avLst>
          </a:prstGeom>
          <a:solidFill>
            <a:srgbClr val="07221A"/>
          </a:solidFill>
          <a:ln/>
          <a:effectLst>
            <a:outerShdw sx="100000" sy="100000" kx="0" ky="0" algn="bl" rotWithShape="0" blurRad="114300" dist="38100" dir="5400000">
              <a:srgbClr val="0B2018">
                <a:alpha val="10000"/>
              </a:srgbClr>
            </a:outerShdw>
          </a:effectLst>
        </p:spPr>
      </p:sp>
      <p:sp>
        <p:nvSpPr>
          <p:cNvPr id="14" name="Shape 10"/>
          <p:cNvSpPr/>
          <p:nvPr/>
        </p:nvSpPr>
        <p:spPr>
          <a:xfrm>
            <a:off x="1005840" y="5440680"/>
            <a:ext cx="548640" cy="548640"/>
          </a:xfrm>
          <a:prstGeom prst="ellipse">
            <a:avLst/>
          </a:prstGeom>
          <a:solidFill>
            <a:srgbClr val="10B981"/>
          </a:solidFill>
          <a:ln/>
        </p:spPr>
      </p:sp>
      <p:pic>
        <p:nvPicPr>
          <p:cNvPr id="15" name="Image 2" descr="preencoded.png">    </p:cNvPr>
          <p:cNvPicPr>
            <a:picLocks noChangeAspect="1"/>
          </p:cNvPicPr>
          <p:nvPr/>
        </p:nvPicPr>
        <p:blipFill>
          <a:blip r:embed="rId3"/>
          <a:stretch>
            <a:fillRect/>
          </a:stretch>
        </p:blipFill>
        <p:spPr>
          <a:xfrm>
            <a:off x="1143000" y="5577840"/>
            <a:ext cx="274320" cy="274320"/>
          </a:xfrm>
          <a:prstGeom prst="rect">
            <a:avLst/>
          </a:prstGeom>
        </p:spPr>
      </p:pic>
      <p:sp>
        <p:nvSpPr>
          <p:cNvPr id="16" name="Text 11"/>
          <p:cNvSpPr/>
          <p:nvPr/>
        </p:nvSpPr>
        <p:spPr>
          <a:xfrm>
            <a:off x="1737360" y="5257800"/>
            <a:ext cx="9448495" cy="914400"/>
          </a:xfrm>
          <a:prstGeom prst="rect">
            <a:avLst/>
          </a:prstGeom>
          <a:noFill/>
          <a:ln/>
        </p:spPr>
        <p:txBody>
          <a:bodyPr wrap="square" lIns="0" tIns="0" rIns="0" bIns="0" rtlCol="0" anchor="ctr"/>
          <a:lstStyle/>
          <a:p>
            <a:pPr indent="0" marL="0">
              <a:lnSpc>
                <a:spcPct val="105000"/>
              </a:lnSpc>
              <a:buNone/>
            </a:pPr>
            <a:r>
              <a:rPr lang="en-US" sz="1550" b="1" dirty="0">
                <a:solidFill>
                  <a:srgbClr val="FFFFFF"/>
                </a:solidFill>
                <a:latin typeface="Calibri" pitchFamily="34" charset="0"/>
                <a:ea typeface="Calibri" pitchFamily="34" charset="-122"/>
                <a:cs typeface="Calibri" pitchFamily="34" charset="-120"/>
              </a:rPr>
              <a:t>Stripe's stablecoin program covers exactly our target markets: Mexico and Colombia first.</a:t>
            </a:r>
            <a:endParaRPr lang="en-US" sz="15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3000" b="1" dirty="0">
                <a:solidFill>
                  <a:srgbClr val="0B2018"/>
                </a:solidFill>
                <a:latin typeface="Calibri" pitchFamily="34" charset="0"/>
                <a:ea typeface="Calibri" pitchFamily="34" charset="-122"/>
                <a:cs typeface="Calibri" pitchFamily="34" charset="-120"/>
              </a:rPr>
              <a:t>The market: LATAM, starting with Mexico</a:t>
            </a:r>
            <a:endParaRPr lang="en-US" sz="3000" dirty="0"/>
          </a:p>
        </p:txBody>
      </p:sp>
      <p:sp>
        <p:nvSpPr>
          <p:cNvPr id="3" name="Text 1"/>
          <p:cNvSpPr/>
          <p:nvPr/>
        </p:nvSpPr>
        <p:spPr>
          <a:xfrm>
            <a:off x="685800" y="1298448"/>
            <a:ext cx="10820095" cy="365760"/>
          </a:xfrm>
          <a:prstGeom prst="rect">
            <a:avLst/>
          </a:prstGeom>
          <a:noFill/>
          <a:ln/>
        </p:spPr>
        <p:txBody>
          <a:bodyPr wrap="square" lIns="0" tIns="0" rIns="0" bIns="0" rtlCol="0" anchor="ctr"/>
          <a:lstStyle/>
          <a:p>
            <a:pPr indent="0" marL="0">
              <a:buNone/>
            </a:pPr>
            <a:r>
              <a:rPr lang="en-US" sz="1400" dirty="0">
                <a:solidFill>
                  <a:srgbClr val="5F6E68"/>
                </a:solidFill>
                <a:latin typeface="Calibri" pitchFamily="34" charset="0"/>
                <a:ea typeface="Calibri" pitchFamily="34" charset="-122"/>
                <a:cs typeface="Calibri" pitchFamily="34" charset="-120"/>
              </a:rPr>
              <a:t>Mexico is #1 for launch; Colombia is the second phase.</a:t>
            </a:r>
            <a:endParaRPr lang="en-US" sz="1400" dirty="0"/>
          </a:p>
        </p:txBody>
      </p:sp>
      <p:sp>
        <p:nvSpPr>
          <p:cNvPr id="4" name="Shape 2"/>
          <p:cNvSpPr/>
          <p:nvPr/>
        </p:nvSpPr>
        <p:spPr>
          <a:xfrm>
            <a:off x="685800" y="1874520"/>
            <a:ext cx="2464994" cy="1920240"/>
          </a:xfrm>
          <a:prstGeom prst="roundRect">
            <a:avLst>
              <a:gd name="adj" fmla="val 4762"/>
            </a:avLst>
          </a:prstGeom>
          <a:solidFill>
            <a:srgbClr val="F1FAF6"/>
          </a:solidFill>
          <a:ln/>
          <a:effectLst>
            <a:outerShdw sx="100000" sy="100000" kx="0" ky="0" algn="bl" rotWithShape="0" blurRad="88900" dist="25400" dir="5400000">
              <a:srgbClr val="0B2018">
                <a:alpha val="8000"/>
              </a:srgbClr>
            </a:outerShdw>
          </a:effectLst>
        </p:spPr>
      </p:sp>
      <p:sp>
        <p:nvSpPr>
          <p:cNvPr id="5" name="Text 3"/>
          <p:cNvSpPr/>
          <p:nvPr/>
        </p:nvSpPr>
        <p:spPr>
          <a:xfrm>
            <a:off x="850392" y="2075688"/>
            <a:ext cx="2135810" cy="777240"/>
          </a:xfrm>
          <a:prstGeom prst="rect">
            <a:avLst/>
          </a:prstGeom>
          <a:noFill/>
          <a:ln/>
        </p:spPr>
        <p:txBody>
          <a:bodyPr wrap="square" lIns="0" tIns="0" rIns="0" bIns="0" rtlCol="0" anchor="ctr"/>
          <a:lstStyle/>
          <a:p>
            <a:pPr algn="l" indent="0" marL="0">
              <a:buNone/>
            </a:pPr>
            <a:r>
              <a:rPr lang="en-US" sz="3800" b="1" dirty="0">
                <a:solidFill>
                  <a:srgbClr val="059669"/>
                </a:solidFill>
                <a:latin typeface="Calibri" pitchFamily="34" charset="0"/>
                <a:ea typeface="Calibri" pitchFamily="34" charset="-122"/>
                <a:cs typeface="Calibri" pitchFamily="34" charset="-120"/>
              </a:rPr>
              <a:t>67M+</a:t>
            </a:r>
            <a:endParaRPr lang="en-US" sz="3800" dirty="0"/>
          </a:p>
        </p:txBody>
      </p:sp>
      <p:sp>
        <p:nvSpPr>
          <p:cNvPr id="6" name="Text 4"/>
          <p:cNvSpPr/>
          <p:nvPr/>
        </p:nvSpPr>
        <p:spPr>
          <a:xfrm>
            <a:off x="868680" y="2834640"/>
            <a:ext cx="2099234" cy="566928"/>
          </a:xfrm>
          <a:prstGeom prst="rect">
            <a:avLst/>
          </a:prstGeom>
          <a:noFill/>
          <a:ln/>
        </p:spPr>
        <p:txBody>
          <a:bodyPr wrap="square" lIns="0" tIns="0" rIns="0" bIns="0" rtlCol="0" anchor="t"/>
          <a:lstStyle/>
          <a:p>
            <a:pPr indent="0" marL="0">
              <a:lnSpc>
                <a:spcPct val="100000"/>
              </a:lnSpc>
              <a:buNone/>
            </a:pPr>
            <a:r>
              <a:rPr lang="en-US" sz="1250" b="1" dirty="0">
                <a:solidFill>
                  <a:srgbClr val="0B2018"/>
                </a:solidFill>
                <a:latin typeface="Calibri" pitchFamily="34" charset="0"/>
                <a:ea typeface="Calibri" pitchFamily="34" charset="-122"/>
                <a:cs typeface="Calibri" pitchFamily="34" charset="-120"/>
              </a:rPr>
              <a:t>Digital shoppers in Mexico</a:t>
            </a:r>
            <a:endParaRPr lang="en-US" sz="1250" dirty="0"/>
          </a:p>
        </p:txBody>
      </p:sp>
      <p:sp>
        <p:nvSpPr>
          <p:cNvPr id="7" name="Shape 5"/>
          <p:cNvSpPr/>
          <p:nvPr/>
        </p:nvSpPr>
        <p:spPr>
          <a:xfrm>
            <a:off x="3470834" y="1874520"/>
            <a:ext cx="2464994" cy="1920240"/>
          </a:xfrm>
          <a:prstGeom prst="roundRect">
            <a:avLst>
              <a:gd name="adj" fmla="val 4762"/>
            </a:avLst>
          </a:prstGeom>
          <a:solidFill>
            <a:srgbClr val="F1FAF6"/>
          </a:solidFill>
          <a:ln/>
          <a:effectLst>
            <a:outerShdw sx="100000" sy="100000" kx="0" ky="0" algn="bl" rotWithShape="0" blurRad="88900" dist="25400" dir="5400000">
              <a:srgbClr val="0B2018">
                <a:alpha val="8000"/>
              </a:srgbClr>
            </a:outerShdw>
          </a:effectLst>
        </p:spPr>
      </p:sp>
      <p:sp>
        <p:nvSpPr>
          <p:cNvPr id="8" name="Text 6"/>
          <p:cNvSpPr/>
          <p:nvPr/>
        </p:nvSpPr>
        <p:spPr>
          <a:xfrm>
            <a:off x="3635426" y="2075688"/>
            <a:ext cx="2135810" cy="777240"/>
          </a:xfrm>
          <a:prstGeom prst="rect">
            <a:avLst/>
          </a:prstGeom>
          <a:noFill/>
          <a:ln/>
        </p:spPr>
        <p:txBody>
          <a:bodyPr wrap="square" lIns="0" tIns="0" rIns="0" bIns="0" rtlCol="0" anchor="ctr"/>
          <a:lstStyle/>
          <a:p>
            <a:pPr algn="l" indent="0" marL="0">
              <a:buNone/>
            </a:pPr>
            <a:r>
              <a:rPr lang="en-US" sz="3800" b="1" dirty="0">
                <a:solidFill>
                  <a:srgbClr val="059669"/>
                </a:solidFill>
                <a:latin typeface="Calibri" pitchFamily="34" charset="0"/>
                <a:ea typeface="Calibri" pitchFamily="34" charset="-122"/>
                <a:cs typeface="Calibri" pitchFamily="34" charset="-120"/>
              </a:rPr>
              <a:t>6M+</a:t>
            </a:r>
            <a:endParaRPr lang="en-US" sz="3800" dirty="0"/>
          </a:p>
        </p:txBody>
      </p:sp>
      <p:sp>
        <p:nvSpPr>
          <p:cNvPr id="9" name="Text 7"/>
          <p:cNvSpPr/>
          <p:nvPr/>
        </p:nvSpPr>
        <p:spPr>
          <a:xfrm>
            <a:off x="3653714" y="2834640"/>
            <a:ext cx="2099234" cy="566928"/>
          </a:xfrm>
          <a:prstGeom prst="rect">
            <a:avLst/>
          </a:prstGeom>
          <a:noFill/>
          <a:ln/>
        </p:spPr>
        <p:txBody>
          <a:bodyPr wrap="square" lIns="0" tIns="0" rIns="0" bIns="0" rtlCol="0" anchor="t"/>
          <a:lstStyle/>
          <a:p>
            <a:pPr indent="0" marL="0">
              <a:lnSpc>
                <a:spcPct val="100000"/>
              </a:lnSpc>
              <a:buNone/>
            </a:pPr>
            <a:r>
              <a:rPr lang="en-US" sz="1250" b="1" dirty="0">
                <a:solidFill>
                  <a:srgbClr val="0B2018"/>
                </a:solidFill>
                <a:latin typeface="Calibri" pitchFamily="34" charset="0"/>
                <a:ea typeface="Calibri" pitchFamily="34" charset="-122"/>
                <a:cs typeface="Calibri" pitchFamily="34" charset="-120"/>
              </a:rPr>
              <a:t>Active SMBs</a:t>
            </a:r>
            <a:endParaRPr lang="en-US" sz="1250" dirty="0"/>
          </a:p>
        </p:txBody>
      </p:sp>
      <p:sp>
        <p:nvSpPr>
          <p:cNvPr id="10" name="Shape 8"/>
          <p:cNvSpPr/>
          <p:nvPr/>
        </p:nvSpPr>
        <p:spPr>
          <a:xfrm>
            <a:off x="6255868" y="1874520"/>
            <a:ext cx="2464994" cy="1920240"/>
          </a:xfrm>
          <a:prstGeom prst="roundRect">
            <a:avLst>
              <a:gd name="adj" fmla="val 4762"/>
            </a:avLst>
          </a:prstGeom>
          <a:solidFill>
            <a:srgbClr val="F1FAF6"/>
          </a:solidFill>
          <a:ln/>
          <a:effectLst>
            <a:outerShdw sx="100000" sy="100000" kx="0" ky="0" algn="bl" rotWithShape="0" blurRad="88900" dist="25400" dir="5400000">
              <a:srgbClr val="0B2018">
                <a:alpha val="8000"/>
              </a:srgbClr>
            </a:outerShdw>
          </a:effectLst>
        </p:spPr>
      </p:sp>
      <p:sp>
        <p:nvSpPr>
          <p:cNvPr id="11" name="Text 9"/>
          <p:cNvSpPr/>
          <p:nvPr/>
        </p:nvSpPr>
        <p:spPr>
          <a:xfrm>
            <a:off x="6420460" y="2075688"/>
            <a:ext cx="2135810" cy="777240"/>
          </a:xfrm>
          <a:prstGeom prst="rect">
            <a:avLst/>
          </a:prstGeom>
          <a:noFill/>
          <a:ln/>
        </p:spPr>
        <p:txBody>
          <a:bodyPr wrap="square" lIns="0" tIns="0" rIns="0" bIns="0" rtlCol="0" anchor="ctr"/>
          <a:lstStyle/>
          <a:p>
            <a:pPr algn="l" indent="0" marL="0">
              <a:buNone/>
            </a:pPr>
            <a:r>
              <a:rPr lang="en-US" sz="3800" b="1" dirty="0">
                <a:solidFill>
                  <a:srgbClr val="059669"/>
                </a:solidFill>
                <a:latin typeface="Calibri" pitchFamily="34" charset="0"/>
                <a:ea typeface="Calibri" pitchFamily="34" charset="-122"/>
                <a:cs typeface="Calibri" pitchFamily="34" charset="-120"/>
              </a:rPr>
              <a:t>93%</a:t>
            </a:r>
            <a:endParaRPr lang="en-US" sz="3800" dirty="0"/>
          </a:p>
        </p:txBody>
      </p:sp>
      <p:sp>
        <p:nvSpPr>
          <p:cNvPr id="12" name="Text 10"/>
          <p:cNvSpPr/>
          <p:nvPr/>
        </p:nvSpPr>
        <p:spPr>
          <a:xfrm>
            <a:off x="6438748" y="2834640"/>
            <a:ext cx="2099234" cy="566928"/>
          </a:xfrm>
          <a:prstGeom prst="rect">
            <a:avLst/>
          </a:prstGeom>
          <a:noFill/>
          <a:ln/>
        </p:spPr>
        <p:txBody>
          <a:bodyPr wrap="square" lIns="0" tIns="0" rIns="0" bIns="0" rtlCol="0" anchor="t"/>
          <a:lstStyle/>
          <a:p>
            <a:pPr indent="0" marL="0">
              <a:lnSpc>
                <a:spcPct val="100000"/>
              </a:lnSpc>
              <a:buNone/>
            </a:pPr>
            <a:r>
              <a:rPr lang="en-US" sz="1250" b="1" dirty="0">
                <a:solidFill>
                  <a:srgbClr val="0B2018"/>
                </a:solidFill>
                <a:latin typeface="Calibri" pitchFamily="34" charset="0"/>
                <a:ea typeface="Calibri" pitchFamily="34" charset="-122"/>
                <a:cs typeface="Calibri" pitchFamily="34" charset="-120"/>
              </a:rPr>
              <a:t>Social media penetration</a:t>
            </a:r>
            <a:endParaRPr lang="en-US" sz="1250" dirty="0"/>
          </a:p>
        </p:txBody>
      </p:sp>
      <p:sp>
        <p:nvSpPr>
          <p:cNvPr id="13" name="Shape 11"/>
          <p:cNvSpPr/>
          <p:nvPr/>
        </p:nvSpPr>
        <p:spPr>
          <a:xfrm>
            <a:off x="9040901" y="1874520"/>
            <a:ext cx="2464994" cy="1920240"/>
          </a:xfrm>
          <a:prstGeom prst="roundRect">
            <a:avLst>
              <a:gd name="adj" fmla="val 4762"/>
            </a:avLst>
          </a:prstGeom>
          <a:solidFill>
            <a:srgbClr val="F1FAF6"/>
          </a:solidFill>
          <a:ln/>
          <a:effectLst>
            <a:outerShdw sx="100000" sy="100000" kx="0" ky="0" algn="bl" rotWithShape="0" blurRad="88900" dist="25400" dir="5400000">
              <a:srgbClr val="0B2018">
                <a:alpha val="8000"/>
              </a:srgbClr>
            </a:outerShdw>
          </a:effectLst>
        </p:spPr>
      </p:sp>
      <p:sp>
        <p:nvSpPr>
          <p:cNvPr id="14" name="Text 12"/>
          <p:cNvSpPr/>
          <p:nvPr/>
        </p:nvSpPr>
        <p:spPr>
          <a:xfrm>
            <a:off x="9205493" y="2075688"/>
            <a:ext cx="2135810" cy="777240"/>
          </a:xfrm>
          <a:prstGeom prst="rect">
            <a:avLst/>
          </a:prstGeom>
          <a:noFill/>
          <a:ln/>
        </p:spPr>
        <p:txBody>
          <a:bodyPr wrap="square" lIns="0" tIns="0" rIns="0" bIns="0" rtlCol="0" anchor="ctr"/>
          <a:lstStyle/>
          <a:p>
            <a:pPr algn="l" indent="0" marL="0">
              <a:buNone/>
            </a:pPr>
            <a:r>
              <a:rPr lang="en-US" sz="3800" b="1" dirty="0">
                <a:solidFill>
                  <a:srgbClr val="059669"/>
                </a:solidFill>
                <a:latin typeface="Calibri" pitchFamily="34" charset="0"/>
                <a:ea typeface="Calibri" pitchFamily="34" charset="-122"/>
                <a:cs typeface="Calibri" pitchFamily="34" charset="-120"/>
              </a:rPr>
              <a:t>51%</a:t>
            </a:r>
            <a:endParaRPr lang="en-US" sz="3800" dirty="0"/>
          </a:p>
        </p:txBody>
      </p:sp>
      <p:sp>
        <p:nvSpPr>
          <p:cNvPr id="15" name="Text 13"/>
          <p:cNvSpPr/>
          <p:nvPr/>
        </p:nvSpPr>
        <p:spPr>
          <a:xfrm>
            <a:off x="9223781" y="2834640"/>
            <a:ext cx="2099234" cy="566928"/>
          </a:xfrm>
          <a:prstGeom prst="rect">
            <a:avLst/>
          </a:prstGeom>
          <a:noFill/>
          <a:ln/>
        </p:spPr>
        <p:txBody>
          <a:bodyPr wrap="square" lIns="0" tIns="0" rIns="0" bIns="0" rtlCol="0" anchor="t"/>
          <a:lstStyle/>
          <a:p>
            <a:pPr indent="0" marL="0">
              <a:lnSpc>
                <a:spcPct val="100000"/>
              </a:lnSpc>
              <a:buNone/>
            </a:pPr>
            <a:r>
              <a:rPr lang="en-US" sz="1250" b="1" dirty="0">
                <a:solidFill>
                  <a:srgbClr val="0B2018"/>
                </a:solidFill>
                <a:latin typeface="Calibri" pitchFamily="34" charset="0"/>
                <a:ea typeface="Calibri" pitchFamily="34" charset="-122"/>
                <a:cs typeface="Calibri" pitchFamily="34" charset="-120"/>
              </a:rPr>
              <a:t>Buy via social commerce</a:t>
            </a:r>
            <a:endParaRPr lang="en-US" sz="1250" dirty="0"/>
          </a:p>
        </p:txBody>
      </p:sp>
      <p:sp>
        <p:nvSpPr>
          <p:cNvPr id="16" name="Shape 14"/>
          <p:cNvSpPr/>
          <p:nvPr/>
        </p:nvSpPr>
        <p:spPr>
          <a:xfrm>
            <a:off x="685800" y="4160520"/>
            <a:ext cx="5204308" cy="1783080"/>
          </a:xfrm>
          <a:prstGeom prst="roundRect">
            <a:avLst>
              <a:gd name="adj" fmla="val 4615"/>
            </a:avLst>
          </a:prstGeom>
          <a:solidFill>
            <a:srgbClr val="E3F6EE"/>
          </a:solidFill>
          <a:ln/>
          <a:effectLst>
            <a:outerShdw sx="100000" sy="100000" kx="0" ky="0" algn="bl" rotWithShape="0" blurRad="88900" dist="25400" dir="5400000">
              <a:srgbClr val="0B2018">
                <a:alpha val="8000"/>
              </a:srgbClr>
            </a:outerShdw>
          </a:effectLst>
        </p:spPr>
      </p:sp>
      <p:sp>
        <p:nvSpPr>
          <p:cNvPr id="17" name="Shape 15"/>
          <p:cNvSpPr/>
          <p:nvPr/>
        </p:nvSpPr>
        <p:spPr>
          <a:xfrm>
            <a:off x="1005840" y="4453128"/>
            <a:ext cx="640080" cy="640080"/>
          </a:xfrm>
          <a:prstGeom prst="ellipse">
            <a:avLst/>
          </a:prstGeom>
          <a:solidFill>
            <a:srgbClr val="FFFFFF"/>
          </a:solidFill>
          <a:ln/>
        </p:spPr>
      </p:sp>
      <p:pic>
        <p:nvPicPr>
          <p:cNvPr id="18" name="Image 0" descr="preencoded.png">    </p:cNvPr>
          <p:cNvPicPr>
            <a:picLocks noChangeAspect="1"/>
          </p:cNvPicPr>
          <p:nvPr/>
        </p:nvPicPr>
        <p:blipFill>
          <a:blip r:embed="rId1"/>
          <a:stretch>
            <a:fillRect/>
          </a:stretch>
        </p:blipFill>
        <p:spPr>
          <a:xfrm>
            <a:off x="1165860" y="4613148"/>
            <a:ext cx="320040" cy="320040"/>
          </a:xfrm>
          <a:prstGeom prst="rect">
            <a:avLst/>
          </a:prstGeom>
        </p:spPr>
      </p:pic>
      <p:sp>
        <p:nvSpPr>
          <p:cNvPr id="19" name="Text 16"/>
          <p:cNvSpPr/>
          <p:nvPr/>
        </p:nvSpPr>
        <p:spPr>
          <a:xfrm>
            <a:off x="1783080" y="4480560"/>
            <a:ext cx="3924148" cy="457200"/>
          </a:xfrm>
          <a:prstGeom prst="rect">
            <a:avLst/>
          </a:prstGeom>
          <a:noFill/>
          <a:ln/>
        </p:spPr>
        <p:txBody>
          <a:bodyPr wrap="square" lIns="0" tIns="0" rIns="0" bIns="0" rtlCol="0" anchor="ctr"/>
          <a:lstStyle/>
          <a:p>
            <a:pPr indent="0" marL="0">
              <a:buNone/>
            </a:pPr>
            <a:r>
              <a:rPr lang="en-US" sz="1500" b="1" dirty="0">
                <a:solidFill>
                  <a:srgbClr val="0B2018"/>
                </a:solidFill>
                <a:latin typeface="Calibri" pitchFamily="34" charset="0"/>
                <a:ea typeface="Calibri" pitchFamily="34" charset="-122"/>
                <a:cs typeface="Calibri" pitchFamily="34" charset="-120"/>
              </a:rPr>
              <a:t>WhatsApp and Facebook dominate</a:t>
            </a:r>
            <a:endParaRPr lang="en-US" sz="1500" dirty="0"/>
          </a:p>
        </p:txBody>
      </p:sp>
      <p:sp>
        <p:nvSpPr>
          <p:cNvPr id="20" name="Text 17"/>
          <p:cNvSpPr/>
          <p:nvPr/>
        </p:nvSpPr>
        <p:spPr>
          <a:xfrm>
            <a:off x="1051560" y="5074920"/>
            <a:ext cx="4472788" cy="777240"/>
          </a:xfrm>
          <a:prstGeom prst="rect">
            <a:avLst/>
          </a:prstGeom>
          <a:noFill/>
          <a:ln/>
        </p:spPr>
        <p:txBody>
          <a:bodyPr wrap="square" lIns="0" tIns="0" rIns="0" bIns="0" rtlCol="0" anchor="t"/>
          <a:lstStyle/>
          <a:p>
            <a:pPr indent="0" marL="0">
              <a:lnSpc>
                <a:spcPct val="110000"/>
              </a:lnSpc>
              <a:buNone/>
            </a:pPr>
            <a:r>
              <a:rPr lang="en-US" sz="1250" dirty="0">
                <a:solidFill>
                  <a:srgbClr val="3E6B5B"/>
                </a:solidFill>
                <a:latin typeface="Calibri" pitchFamily="34" charset="0"/>
                <a:ea typeface="Calibri" pitchFamily="34" charset="-122"/>
                <a:cs typeface="Calibri" pitchFamily="34" charset="-120"/>
              </a:rPr>
              <a:t>The perfect channel for ShowBot's AI chat — where customers already talk and buy.</a:t>
            </a:r>
            <a:endParaRPr lang="en-US" sz="1250" dirty="0"/>
          </a:p>
        </p:txBody>
      </p:sp>
      <p:sp>
        <p:nvSpPr>
          <p:cNvPr id="21" name="Shape 18"/>
          <p:cNvSpPr/>
          <p:nvPr/>
        </p:nvSpPr>
        <p:spPr>
          <a:xfrm>
            <a:off x="6301588" y="4160520"/>
            <a:ext cx="5204308" cy="1783080"/>
          </a:xfrm>
          <a:prstGeom prst="roundRect">
            <a:avLst>
              <a:gd name="adj" fmla="val 4615"/>
            </a:avLst>
          </a:prstGeom>
          <a:solidFill>
            <a:srgbClr val="F1FAF6"/>
          </a:solidFill>
          <a:ln/>
          <a:effectLst>
            <a:outerShdw sx="100000" sy="100000" kx="0" ky="0" algn="bl" rotWithShape="0" blurRad="88900" dist="25400" dir="5400000">
              <a:srgbClr val="0B2018">
                <a:alpha val="8000"/>
              </a:srgbClr>
            </a:outerShdw>
          </a:effectLst>
        </p:spPr>
      </p:sp>
      <p:sp>
        <p:nvSpPr>
          <p:cNvPr id="22" name="Shape 19"/>
          <p:cNvSpPr/>
          <p:nvPr/>
        </p:nvSpPr>
        <p:spPr>
          <a:xfrm>
            <a:off x="6621628" y="4453128"/>
            <a:ext cx="640080" cy="640080"/>
          </a:xfrm>
          <a:prstGeom prst="ellipse">
            <a:avLst/>
          </a:prstGeom>
          <a:solidFill>
            <a:srgbClr val="FFFFFF"/>
          </a:solidFill>
          <a:ln/>
        </p:spPr>
      </p:sp>
      <p:pic>
        <p:nvPicPr>
          <p:cNvPr id="23" name="Image 1" descr="preencoded.png">    </p:cNvPr>
          <p:cNvPicPr>
            <a:picLocks noChangeAspect="1"/>
          </p:cNvPicPr>
          <p:nvPr/>
        </p:nvPicPr>
        <p:blipFill>
          <a:blip r:embed="rId2"/>
          <a:stretch>
            <a:fillRect/>
          </a:stretch>
        </p:blipFill>
        <p:spPr>
          <a:xfrm>
            <a:off x="6781648" y="4613148"/>
            <a:ext cx="320040" cy="320040"/>
          </a:xfrm>
          <a:prstGeom prst="rect">
            <a:avLst/>
          </a:prstGeom>
        </p:spPr>
      </p:pic>
      <p:sp>
        <p:nvSpPr>
          <p:cNvPr id="24" name="Text 20"/>
          <p:cNvSpPr/>
          <p:nvPr/>
        </p:nvSpPr>
        <p:spPr>
          <a:xfrm>
            <a:off x="7398868" y="4480560"/>
            <a:ext cx="3924148" cy="457200"/>
          </a:xfrm>
          <a:prstGeom prst="rect">
            <a:avLst/>
          </a:prstGeom>
          <a:noFill/>
          <a:ln/>
        </p:spPr>
        <p:txBody>
          <a:bodyPr wrap="square" lIns="0" tIns="0" rIns="0" bIns="0" rtlCol="0" anchor="ctr"/>
          <a:lstStyle/>
          <a:p>
            <a:pPr indent="0" marL="0">
              <a:buNone/>
            </a:pPr>
            <a:r>
              <a:rPr lang="en-US" sz="1500" b="1" dirty="0">
                <a:solidFill>
                  <a:srgbClr val="0B2018"/>
                </a:solidFill>
                <a:latin typeface="Calibri" pitchFamily="34" charset="0"/>
                <a:ea typeface="Calibri" pitchFamily="34" charset="-122"/>
                <a:cs typeface="Calibri" pitchFamily="34" charset="-120"/>
              </a:rPr>
              <a:t>Colombia — second phase</a:t>
            </a:r>
            <a:endParaRPr lang="en-US" sz="1500" dirty="0"/>
          </a:p>
        </p:txBody>
      </p:sp>
      <p:sp>
        <p:nvSpPr>
          <p:cNvPr id="25" name="Text 21"/>
          <p:cNvSpPr/>
          <p:nvPr/>
        </p:nvSpPr>
        <p:spPr>
          <a:xfrm>
            <a:off x="6667348" y="5074920"/>
            <a:ext cx="4472788" cy="777240"/>
          </a:xfrm>
          <a:prstGeom prst="rect">
            <a:avLst/>
          </a:prstGeom>
          <a:noFill/>
          <a:ln/>
        </p:spPr>
        <p:txBody>
          <a:bodyPr wrap="square" lIns="0" tIns="0" rIns="0" bIns="0" rtlCol="0" anchor="t"/>
          <a:lstStyle/>
          <a:p>
            <a:pPr indent="0" marL="0">
              <a:lnSpc>
                <a:spcPct val="110000"/>
              </a:lnSpc>
              <a:buNone/>
            </a:pPr>
            <a:r>
              <a:rPr lang="en-US" sz="1250" dirty="0">
                <a:solidFill>
                  <a:srgbClr val="5F6E68"/>
                </a:solidFill>
                <a:latin typeface="Calibri" pitchFamily="34" charset="0"/>
                <a:ea typeface="Calibri" pitchFamily="34" charset="-122"/>
                <a:cs typeface="Calibri" pitchFamily="34" charset="-120"/>
              </a:rPr>
              <a:t>E-commerce growing ~20% annually with strong adoption of digital wallets (Nequi, Daviplata). Low CPC.</a:t>
            </a:r>
            <a:endParaRPr lang="en-US" sz="12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3000" b="1" dirty="0">
                <a:solidFill>
                  <a:srgbClr val="0B2018"/>
                </a:solidFill>
                <a:latin typeface="Calibri" pitchFamily="34" charset="0"/>
                <a:ea typeface="Calibri" pitchFamily="34" charset="-122"/>
                <a:cs typeface="Calibri" pitchFamily="34" charset="-120"/>
              </a:rPr>
              <a:t>Commercial use, not crypto speculation</a:t>
            </a:r>
            <a:endParaRPr lang="en-US" sz="3000" dirty="0"/>
          </a:p>
        </p:txBody>
      </p:sp>
      <p:sp>
        <p:nvSpPr>
          <p:cNvPr id="3" name="Text 1"/>
          <p:cNvSpPr/>
          <p:nvPr/>
        </p:nvSpPr>
        <p:spPr>
          <a:xfrm>
            <a:off x="685800" y="1298448"/>
            <a:ext cx="10820095" cy="365760"/>
          </a:xfrm>
          <a:prstGeom prst="rect">
            <a:avLst/>
          </a:prstGeom>
          <a:noFill/>
          <a:ln/>
        </p:spPr>
        <p:txBody>
          <a:bodyPr wrap="square" lIns="0" tIns="0" rIns="0" bIns="0" rtlCol="0" anchor="ctr"/>
          <a:lstStyle/>
          <a:p>
            <a:pPr indent="0" marL="0">
              <a:buNone/>
            </a:pPr>
            <a:r>
              <a:rPr lang="en-US" sz="1400" dirty="0">
                <a:solidFill>
                  <a:srgbClr val="5F6E68"/>
                </a:solidFill>
                <a:latin typeface="Calibri" pitchFamily="34" charset="0"/>
                <a:ea typeface="Calibri" pitchFamily="34" charset="-122"/>
                <a:cs typeface="Calibri" pitchFamily="34" charset="-120"/>
              </a:rPr>
              <a:t>A direct answer to the eligibility question about cryptocurrencies:</a:t>
            </a:r>
            <a:endParaRPr lang="en-US" sz="1400" dirty="0"/>
          </a:p>
        </p:txBody>
      </p:sp>
      <p:sp>
        <p:nvSpPr>
          <p:cNvPr id="4" name="Shape 2"/>
          <p:cNvSpPr/>
          <p:nvPr/>
        </p:nvSpPr>
        <p:spPr>
          <a:xfrm>
            <a:off x="685800" y="1965960"/>
            <a:ext cx="10820095" cy="1207008"/>
          </a:xfrm>
          <a:prstGeom prst="roundRect">
            <a:avLst>
              <a:gd name="adj" fmla="val 6818"/>
            </a:avLst>
          </a:prstGeom>
          <a:solidFill>
            <a:srgbClr val="F1FAF6"/>
          </a:solidFill>
          <a:ln/>
          <a:effectLst>
            <a:outerShdw sx="100000" sy="100000" kx="0" ky="0" algn="bl" rotWithShape="0" blurRad="88900" dist="25400" dir="5400000">
              <a:srgbClr val="0B2018">
                <a:alpha val="8000"/>
              </a:srgbClr>
            </a:outerShdw>
          </a:effectLst>
        </p:spPr>
      </p:sp>
      <p:sp>
        <p:nvSpPr>
          <p:cNvPr id="5" name="Shape 3"/>
          <p:cNvSpPr/>
          <p:nvPr/>
        </p:nvSpPr>
        <p:spPr>
          <a:xfrm>
            <a:off x="978408" y="2194560"/>
            <a:ext cx="749808" cy="749808"/>
          </a:xfrm>
          <a:prstGeom prst="ellipse">
            <a:avLst/>
          </a:prstGeom>
          <a:solidFill>
            <a:srgbClr val="059669"/>
          </a:solidFill>
          <a:ln/>
        </p:spPr>
      </p:sp>
      <p:pic>
        <p:nvPicPr>
          <p:cNvPr id="6" name="Image 0" descr="preencoded.png">    </p:cNvPr>
          <p:cNvPicPr>
            <a:picLocks noChangeAspect="1"/>
          </p:cNvPicPr>
          <p:nvPr/>
        </p:nvPicPr>
        <p:blipFill>
          <a:blip r:embed="rId1"/>
          <a:stretch>
            <a:fillRect/>
          </a:stretch>
        </p:blipFill>
        <p:spPr>
          <a:xfrm>
            <a:off x="1165860" y="2382012"/>
            <a:ext cx="374904" cy="374904"/>
          </a:xfrm>
          <a:prstGeom prst="rect">
            <a:avLst/>
          </a:prstGeom>
        </p:spPr>
      </p:pic>
      <p:sp>
        <p:nvSpPr>
          <p:cNvPr id="7" name="Text 4"/>
          <p:cNvSpPr/>
          <p:nvPr/>
        </p:nvSpPr>
        <p:spPr>
          <a:xfrm>
            <a:off x="1965960" y="2148840"/>
            <a:ext cx="9265615" cy="411480"/>
          </a:xfrm>
          <a:prstGeom prst="rect">
            <a:avLst/>
          </a:prstGeom>
          <a:noFill/>
          <a:ln/>
        </p:spPr>
        <p:txBody>
          <a:bodyPr wrap="square" lIns="0" tIns="0" rIns="0" bIns="0" rtlCol="0" anchor="ctr"/>
          <a:lstStyle/>
          <a:p>
            <a:pPr indent="0" marL="0">
              <a:buNone/>
            </a:pPr>
            <a:r>
              <a:rPr lang="en-US" sz="1600" b="1" dirty="0">
                <a:solidFill>
                  <a:srgbClr val="0B2018"/>
                </a:solidFill>
                <a:latin typeface="Calibri" pitchFamily="34" charset="0"/>
                <a:ea typeface="Calibri" pitchFamily="34" charset="-122"/>
                <a:cs typeface="Calibri" pitchFamily="34" charset="-120"/>
              </a:rPr>
              <a:t>Commercial use case</a:t>
            </a:r>
            <a:endParaRPr lang="en-US" sz="1600" dirty="0"/>
          </a:p>
        </p:txBody>
      </p:sp>
      <p:sp>
        <p:nvSpPr>
          <p:cNvPr id="8" name="Text 5"/>
          <p:cNvSpPr/>
          <p:nvPr/>
        </p:nvSpPr>
        <p:spPr>
          <a:xfrm>
            <a:off x="1965960" y="2532888"/>
            <a:ext cx="9265615" cy="566928"/>
          </a:xfrm>
          <a:prstGeom prst="rect">
            <a:avLst/>
          </a:prstGeom>
          <a:noFill/>
          <a:ln/>
        </p:spPr>
        <p:txBody>
          <a:bodyPr wrap="square" lIns="0" tIns="0" rIns="0" bIns="0" rtlCol="0" anchor="t"/>
          <a:lstStyle/>
          <a:p>
            <a:pPr indent="0" marL="0">
              <a:lnSpc>
                <a:spcPct val="108000"/>
              </a:lnSpc>
              <a:buNone/>
            </a:pPr>
            <a:r>
              <a:rPr lang="en-US" sz="1300" dirty="0">
                <a:solidFill>
                  <a:srgbClr val="5F6E68"/>
                </a:solidFill>
                <a:latin typeface="Calibri" pitchFamily="34" charset="0"/>
                <a:ea typeface="Calibri" pitchFamily="34" charset="-122"/>
                <a:cs typeface="Calibri" pitchFamily="34" charset="-120"/>
              </a:rPr>
              <a:t>The merchant uses the card to access the revenue from their e-commerce sales — not to invest in or trade crypto.</a:t>
            </a:r>
            <a:endParaRPr lang="en-US" sz="1300" dirty="0"/>
          </a:p>
        </p:txBody>
      </p:sp>
      <p:sp>
        <p:nvSpPr>
          <p:cNvPr id="9" name="Shape 6"/>
          <p:cNvSpPr/>
          <p:nvPr/>
        </p:nvSpPr>
        <p:spPr>
          <a:xfrm>
            <a:off x="685800" y="3355848"/>
            <a:ext cx="10820095" cy="1207008"/>
          </a:xfrm>
          <a:prstGeom prst="roundRect">
            <a:avLst>
              <a:gd name="adj" fmla="val 6818"/>
            </a:avLst>
          </a:prstGeom>
          <a:solidFill>
            <a:srgbClr val="E3F6EE"/>
          </a:solidFill>
          <a:ln/>
          <a:effectLst>
            <a:outerShdw sx="100000" sy="100000" kx="0" ky="0" algn="bl" rotWithShape="0" blurRad="88900" dist="25400" dir="5400000">
              <a:srgbClr val="0B2018">
                <a:alpha val="8000"/>
              </a:srgbClr>
            </a:outerShdw>
          </a:effectLst>
        </p:spPr>
      </p:sp>
      <p:sp>
        <p:nvSpPr>
          <p:cNvPr id="10" name="Shape 7"/>
          <p:cNvSpPr/>
          <p:nvPr/>
        </p:nvSpPr>
        <p:spPr>
          <a:xfrm>
            <a:off x="978408" y="3584448"/>
            <a:ext cx="749808" cy="749808"/>
          </a:xfrm>
          <a:prstGeom prst="ellipse">
            <a:avLst/>
          </a:prstGeom>
          <a:solidFill>
            <a:srgbClr val="10B981"/>
          </a:solidFill>
          <a:ln/>
        </p:spPr>
      </p:sp>
      <p:pic>
        <p:nvPicPr>
          <p:cNvPr id="11" name="Image 1" descr="preencoded.png">    </p:cNvPr>
          <p:cNvPicPr>
            <a:picLocks noChangeAspect="1"/>
          </p:cNvPicPr>
          <p:nvPr/>
        </p:nvPicPr>
        <p:blipFill>
          <a:blip r:embed="rId2"/>
          <a:stretch>
            <a:fillRect/>
          </a:stretch>
        </p:blipFill>
        <p:spPr>
          <a:xfrm>
            <a:off x="1165860" y="3771900"/>
            <a:ext cx="374904" cy="374904"/>
          </a:xfrm>
          <a:prstGeom prst="rect">
            <a:avLst/>
          </a:prstGeom>
        </p:spPr>
      </p:pic>
      <p:sp>
        <p:nvSpPr>
          <p:cNvPr id="12" name="Text 8"/>
          <p:cNvSpPr/>
          <p:nvPr/>
        </p:nvSpPr>
        <p:spPr>
          <a:xfrm>
            <a:off x="1965960" y="3538728"/>
            <a:ext cx="9265615" cy="411480"/>
          </a:xfrm>
          <a:prstGeom prst="rect">
            <a:avLst/>
          </a:prstGeom>
          <a:noFill/>
          <a:ln/>
        </p:spPr>
        <p:txBody>
          <a:bodyPr wrap="square" lIns="0" tIns="0" rIns="0" bIns="0" rtlCol="0" anchor="ctr"/>
          <a:lstStyle/>
          <a:p>
            <a:pPr indent="0" marL="0">
              <a:buNone/>
            </a:pPr>
            <a:r>
              <a:rPr lang="en-US" sz="1600" b="1" dirty="0">
                <a:solidFill>
                  <a:srgbClr val="0B2018"/>
                </a:solidFill>
                <a:latin typeface="Calibri" pitchFamily="34" charset="0"/>
                <a:ea typeface="Calibri" pitchFamily="34" charset="-122"/>
                <a:cs typeface="Calibri" pitchFamily="34" charset="-120"/>
              </a:rPr>
              <a:t>Stablecoin = settlement layer</a:t>
            </a:r>
            <a:endParaRPr lang="en-US" sz="1600" dirty="0"/>
          </a:p>
        </p:txBody>
      </p:sp>
      <p:sp>
        <p:nvSpPr>
          <p:cNvPr id="13" name="Text 9"/>
          <p:cNvSpPr/>
          <p:nvPr/>
        </p:nvSpPr>
        <p:spPr>
          <a:xfrm>
            <a:off x="1965960" y="3922776"/>
            <a:ext cx="9265615" cy="566928"/>
          </a:xfrm>
          <a:prstGeom prst="rect">
            <a:avLst/>
          </a:prstGeom>
          <a:noFill/>
          <a:ln/>
        </p:spPr>
        <p:txBody>
          <a:bodyPr wrap="square" lIns="0" tIns="0" rIns="0" bIns="0" rtlCol="0" anchor="t"/>
          <a:lstStyle/>
          <a:p>
            <a:pPr indent="0" marL="0">
              <a:lnSpc>
                <a:spcPct val="108000"/>
              </a:lnSpc>
              <a:buNone/>
            </a:pPr>
            <a:r>
              <a:rPr lang="en-US" sz="1300" dirty="0">
                <a:solidFill>
                  <a:srgbClr val="2F5F4F"/>
                </a:solidFill>
                <a:latin typeface="Calibri" pitchFamily="34" charset="0"/>
                <a:ea typeface="Calibri" pitchFamily="34" charset="-122"/>
                <a:cs typeface="Calibri" pitchFamily="34" charset="-120"/>
              </a:rPr>
              <a:t>USDC is the rail to move money into the region, not a speculative product. We do not enable buying/selling crypto on the card.</a:t>
            </a:r>
            <a:endParaRPr lang="en-US" sz="1300" dirty="0"/>
          </a:p>
        </p:txBody>
      </p:sp>
      <p:sp>
        <p:nvSpPr>
          <p:cNvPr id="14" name="Shape 10"/>
          <p:cNvSpPr/>
          <p:nvPr/>
        </p:nvSpPr>
        <p:spPr>
          <a:xfrm>
            <a:off x="685800" y="4745736"/>
            <a:ext cx="10820095" cy="1207008"/>
          </a:xfrm>
          <a:prstGeom prst="roundRect">
            <a:avLst>
              <a:gd name="adj" fmla="val 6818"/>
            </a:avLst>
          </a:prstGeom>
          <a:solidFill>
            <a:srgbClr val="F1FAF6"/>
          </a:solidFill>
          <a:ln/>
          <a:effectLst>
            <a:outerShdw sx="100000" sy="100000" kx="0" ky="0" algn="bl" rotWithShape="0" blurRad="88900" dist="25400" dir="5400000">
              <a:srgbClr val="0B2018">
                <a:alpha val="8000"/>
              </a:srgbClr>
            </a:outerShdw>
          </a:effectLst>
        </p:spPr>
      </p:sp>
      <p:sp>
        <p:nvSpPr>
          <p:cNvPr id="15" name="Shape 11"/>
          <p:cNvSpPr/>
          <p:nvPr/>
        </p:nvSpPr>
        <p:spPr>
          <a:xfrm>
            <a:off x="978408" y="4974336"/>
            <a:ext cx="749808" cy="749808"/>
          </a:xfrm>
          <a:prstGeom prst="ellipse">
            <a:avLst/>
          </a:prstGeom>
          <a:solidFill>
            <a:srgbClr val="059669"/>
          </a:solidFill>
          <a:ln/>
        </p:spPr>
      </p:sp>
      <p:pic>
        <p:nvPicPr>
          <p:cNvPr id="16" name="Image 2" descr="preencoded.png">    </p:cNvPr>
          <p:cNvPicPr>
            <a:picLocks noChangeAspect="1"/>
          </p:cNvPicPr>
          <p:nvPr/>
        </p:nvPicPr>
        <p:blipFill>
          <a:blip r:embed="rId3"/>
          <a:stretch>
            <a:fillRect/>
          </a:stretch>
        </p:blipFill>
        <p:spPr>
          <a:xfrm>
            <a:off x="1165860" y="5161788"/>
            <a:ext cx="374904" cy="374904"/>
          </a:xfrm>
          <a:prstGeom prst="rect">
            <a:avLst/>
          </a:prstGeom>
        </p:spPr>
      </p:pic>
      <p:sp>
        <p:nvSpPr>
          <p:cNvPr id="17" name="Text 12"/>
          <p:cNvSpPr/>
          <p:nvPr/>
        </p:nvSpPr>
        <p:spPr>
          <a:xfrm>
            <a:off x="1965960" y="4928616"/>
            <a:ext cx="9265615" cy="411480"/>
          </a:xfrm>
          <a:prstGeom prst="rect">
            <a:avLst/>
          </a:prstGeom>
          <a:noFill/>
          <a:ln/>
        </p:spPr>
        <p:txBody>
          <a:bodyPr wrap="square" lIns="0" tIns="0" rIns="0" bIns="0" rtlCol="0" anchor="ctr"/>
          <a:lstStyle/>
          <a:p>
            <a:pPr indent="0" marL="0">
              <a:buNone/>
            </a:pPr>
            <a:r>
              <a:rPr lang="en-US" sz="1600" b="1" dirty="0">
                <a:solidFill>
                  <a:srgbClr val="0B2018"/>
                </a:solidFill>
                <a:latin typeface="Calibri" pitchFamily="34" charset="0"/>
                <a:ea typeface="Calibri" pitchFamily="34" charset="-122"/>
                <a:cs typeface="Calibri" pitchFamily="34" charset="-120"/>
              </a:rPr>
              <a:t>Already approved by Stripe in crypto</a:t>
            </a:r>
            <a:endParaRPr lang="en-US" sz="1600" dirty="0"/>
          </a:p>
        </p:txBody>
      </p:sp>
      <p:sp>
        <p:nvSpPr>
          <p:cNvPr id="18" name="Text 13"/>
          <p:cNvSpPr/>
          <p:nvPr/>
        </p:nvSpPr>
        <p:spPr>
          <a:xfrm>
            <a:off x="1965960" y="5312664"/>
            <a:ext cx="9265615" cy="566928"/>
          </a:xfrm>
          <a:prstGeom prst="rect">
            <a:avLst/>
          </a:prstGeom>
          <a:noFill/>
          <a:ln/>
        </p:spPr>
        <p:txBody>
          <a:bodyPr wrap="square" lIns="0" tIns="0" rIns="0" bIns="0" rtlCol="0" anchor="t"/>
          <a:lstStyle/>
          <a:p>
            <a:pPr indent="0" marL="0">
              <a:lnSpc>
                <a:spcPct val="108000"/>
              </a:lnSpc>
              <a:buNone/>
            </a:pPr>
            <a:r>
              <a:rPr lang="en-US" sz="1300" dirty="0">
                <a:solidFill>
                  <a:srgbClr val="5F6E68"/>
                </a:solidFill>
                <a:latin typeface="Calibri" pitchFamily="34" charset="0"/>
                <a:ea typeface="Calibri" pitchFamily="34" charset="-122"/>
                <a:cs typeface="Calibri" pitchFamily="34" charset="-120"/>
              </a:rPr>
              <a:t>Alira (aliramony.com) runs Stripe's Crypto Onramp LIVE, selling USDC and other Stripe-approved crypto.</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3000" b="1" dirty="0">
                <a:solidFill>
                  <a:srgbClr val="0B2018"/>
                </a:solidFill>
                <a:latin typeface="Calibri" pitchFamily="34" charset="0"/>
                <a:ea typeface="Calibri" pitchFamily="34" charset="-122"/>
                <a:cs typeface="Calibri" pitchFamily="34" charset="-120"/>
              </a:rPr>
              <a:t>Competition in LATAM</a:t>
            </a:r>
            <a:endParaRPr lang="en-US" sz="3000" dirty="0"/>
          </a:p>
        </p:txBody>
      </p:sp>
      <p:sp>
        <p:nvSpPr>
          <p:cNvPr id="3" name="Shape 1"/>
          <p:cNvSpPr/>
          <p:nvPr/>
        </p:nvSpPr>
        <p:spPr>
          <a:xfrm>
            <a:off x="685800" y="1691640"/>
            <a:ext cx="5204308" cy="1417320"/>
          </a:xfrm>
          <a:prstGeom prst="roundRect">
            <a:avLst>
              <a:gd name="adj" fmla="val 5806"/>
            </a:avLst>
          </a:prstGeom>
          <a:solidFill>
            <a:srgbClr val="F1FAF6"/>
          </a:solidFill>
          <a:ln/>
          <a:effectLst>
            <a:outerShdw sx="100000" sy="100000" kx="0" ky="0" algn="bl" rotWithShape="0" blurRad="88900" dist="25400" dir="5400000">
              <a:srgbClr val="0B2018">
                <a:alpha val="8000"/>
              </a:srgbClr>
            </a:outerShdw>
          </a:effectLst>
        </p:spPr>
      </p:sp>
      <p:sp>
        <p:nvSpPr>
          <p:cNvPr id="4" name="Shape 2"/>
          <p:cNvSpPr/>
          <p:nvPr/>
        </p:nvSpPr>
        <p:spPr>
          <a:xfrm>
            <a:off x="960120" y="1965960"/>
            <a:ext cx="676656" cy="676656"/>
          </a:xfrm>
          <a:prstGeom prst="ellipse">
            <a:avLst/>
          </a:prstGeom>
          <a:solidFill>
            <a:srgbClr val="FFFFFF"/>
          </a:solidFill>
          <a:ln/>
        </p:spPr>
      </p:sp>
      <p:pic>
        <p:nvPicPr>
          <p:cNvPr id="5" name="Image 0" descr="preencoded.png">    </p:cNvPr>
          <p:cNvPicPr>
            <a:picLocks noChangeAspect="1"/>
          </p:cNvPicPr>
          <p:nvPr/>
        </p:nvPicPr>
        <p:blipFill>
          <a:blip r:embed="rId1"/>
          <a:stretch>
            <a:fillRect/>
          </a:stretch>
        </p:blipFill>
        <p:spPr>
          <a:xfrm>
            <a:off x="1129284" y="2135124"/>
            <a:ext cx="338328" cy="338328"/>
          </a:xfrm>
          <a:prstGeom prst="rect">
            <a:avLst/>
          </a:prstGeom>
        </p:spPr>
      </p:pic>
      <p:sp>
        <p:nvSpPr>
          <p:cNvPr id="6" name="Text 3"/>
          <p:cNvSpPr/>
          <p:nvPr/>
        </p:nvSpPr>
        <p:spPr>
          <a:xfrm>
            <a:off x="1783080" y="1911096"/>
            <a:ext cx="3924148" cy="384048"/>
          </a:xfrm>
          <a:prstGeom prst="rect">
            <a:avLst/>
          </a:prstGeom>
          <a:noFill/>
          <a:ln/>
        </p:spPr>
        <p:txBody>
          <a:bodyPr wrap="square" lIns="0" tIns="0" rIns="0" bIns="0" rtlCol="0" anchor="ctr"/>
          <a:lstStyle/>
          <a:p>
            <a:pPr indent="0" marL="0">
              <a:buNone/>
            </a:pPr>
            <a:r>
              <a:rPr lang="en-US" sz="1600" b="1" dirty="0">
                <a:solidFill>
                  <a:srgbClr val="0B2018"/>
                </a:solidFill>
                <a:latin typeface="Calibri" pitchFamily="34" charset="0"/>
                <a:ea typeface="Calibri" pitchFamily="34" charset="-122"/>
                <a:cs typeface="Calibri" pitchFamily="34" charset="-120"/>
              </a:rPr>
              <a:t>Pomelo</a:t>
            </a:r>
            <a:endParaRPr lang="en-US" sz="1600" dirty="0"/>
          </a:p>
        </p:txBody>
      </p:sp>
      <p:sp>
        <p:nvSpPr>
          <p:cNvPr id="7" name="Text 4"/>
          <p:cNvSpPr/>
          <p:nvPr/>
        </p:nvSpPr>
        <p:spPr>
          <a:xfrm>
            <a:off x="1783080" y="2286000"/>
            <a:ext cx="3878428" cy="749808"/>
          </a:xfrm>
          <a:prstGeom prst="rect">
            <a:avLst/>
          </a:prstGeom>
          <a:noFill/>
          <a:ln/>
        </p:spPr>
        <p:txBody>
          <a:bodyPr wrap="square" lIns="0" tIns="0" rIns="0" bIns="0" rtlCol="0" anchor="t"/>
          <a:lstStyle/>
          <a:p>
            <a:pPr indent="0" marL="0">
              <a:lnSpc>
                <a:spcPct val="106000"/>
              </a:lnSpc>
              <a:buNone/>
            </a:pPr>
            <a:r>
              <a:rPr lang="en-US" sz="1150" dirty="0">
                <a:solidFill>
                  <a:srgbClr val="5F6E68"/>
                </a:solidFill>
                <a:latin typeface="Calibri" pitchFamily="34" charset="0"/>
                <a:ea typeface="Calibri" pitchFamily="34" charset="-122"/>
                <a:cs typeface="Calibri" pitchFamily="34" charset="-120"/>
              </a:rPr>
              <a:t>Card-issuing infrastructure (API, Visa/Mastercard). Clients like Santander, Bancolombia and Rappi. Preparing its own global stablecoin card.</a:t>
            </a:r>
            <a:endParaRPr lang="en-US" sz="1150" dirty="0"/>
          </a:p>
        </p:txBody>
      </p:sp>
      <p:sp>
        <p:nvSpPr>
          <p:cNvPr id="8" name="Shape 5"/>
          <p:cNvSpPr/>
          <p:nvPr/>
        </p:nvSpPr>
        <p:spPr>
          <a:xfrm>
            <a:off x="6301588" y="1691640"/>
            <a:ext cx="5204308" cy="1417320"/>
          </a:xfrm>
          <a:prstGeom prst="roundRect">
            <a:avLst>
              <a:gd name="adj" fmla="val 5806"/>
            </a:avLst>
          </a:prstGeom>
          <a:solidFill>
            <a:srgbClr val="F1FAF6"/>
          </a:solidFill>
          <a:ln/>
          <a:effectLst>
            <a:outerShdw sx="100000" sy="100000" kx="0" ky="0" algn="bl" rotWithShape="0" blurRad="88900" dist="25400" dir="5400000">
              <a:srgbClr val="0B2018">
                <a:alpha val="8000"/>
              </a:srgbClr>
            </a:outerShdw>
          </a:effectLst>
        </p:spPr>
      </p:sp>
      <p:sp>
        <p:nvSpPr>
          <p:cNvPr id="9" name="Shape 6"/>
          <p:cNvSpPr/>
          <p:nvPr/>
        </p:nvSpPr>
        <p:spPr>
          <a:xfrm>
            <a:off x="6575908" y="1965960"/>
            <a:ext cx="676656" cy="676656"/>
          </a:xfrm>
          <a:prstGeom prst="ellipse">
            <a:avLst/>
          </a:prstGeom>
          <a:solidFill>
            <a:srgbClr val="FFFFFF"/>
          </a:solidFill>
          <a:ln/>
        </p:spPr>
      </p:sp>
      <p:pic>
        <p:nvPicPr>
          <p:cNvPr id="10" name="Image 1" descr="preencoded.png">    </p:cNvPr>
          <p:cNvPicPr>
            <a:picLocks noChangeAspect="1"/>
          </p:cNvPicPr>
          <p:nvPr/>
        </p:nvPicPr>
        <p:blipFill>
          <a:blip r:embed="rId2"/>
          <a:stretch>
            <a:fillRect/>
          </a:stretch>
        </p:blipFill>
        <p:spPr>
          <a:xfrm>
            <a:off x="6745072" y="2135124"/>
            <a:ext cx="338328" cy="338328"/>
          </a:xfrm>
          <a:prstGeom prst="rect">
            <a:avLst/>
          </a:prstGeom>
        </p:spPr>
      </p:pic>
      <p:sp>
        <p:nvSpPr>
          <p:cNvPr id="11" name="Text 7"/>
          <p:cNvSpPr/>
          <p:nvPr/>
        </p:nvSpPr>
        <p:spPr>
          <a:xfrm>
            <a:off x="7398868" y="1911096"/>
            <a:ext cx="3924148" cy="384048"/>
          </a:xfrm>
          <a:prstGeom prst="rect">
            <a:avLst/>
          </a:prstGeom>
          <a:noFill/>
          <a:ln/>
        </p:spPr>
        <p:txBody>
          <a:bodyPr wrap="square" lIns="0" tIns="0" rIns="0" bIns="0" rtlCol="0" anchor="ctr"/>
          <a:lstStyle/>
          <a:p>
            <a:pPr indent="0" marL="0">
              <a:buNone/>
            </a:pPr>
            <a:r>
              <a:rPr lang="en-US" sz="1600" b="1" dirty="0">
                <a:solidFill>
                  <a:srgbClr val="0B2018"/>
                </a:solidFill>
                <a:latin typeface="Calibri" pitchFamily="34" charset="0"/>
                <a:ea typeface="Calibri" pitchFamily="34" charset="-122"/>
                <a:cs typeface="Calibri" pitchFamily="34" charset="-120"/>
              </a:rPr>
              <a:t>Mercado Pago</a:t>
            </a:r>
            <a:endParaRPr lang="en-US" sz="1600" dirty="0"/>
          </a:p>
        </p:txBody>
      </p:sp>
      <p:sp>
        <p:nvSpPr>
          <p:cNvPr id="12" name="Text 8"/>
          <p:cNvSpPr/>
          <p:nvPr/>
        </p:nvSpPr>
        <p:spPr>
          <a:xfrm>
            <a:off x="7398868" y="2286000"/>
            <a:ext cx="3878428" cy="749808"/>
          </a:xfrm>
          <a:prstGeom prst="rect">
            <a:avLst/>
          </a:prstGeom>
          <a:noFill/>
          <a:ln/>
        </p:spPr>
        <p:txBody>
          <a:bodyPr wrap="square" lIns="0" tIns="0" rIns="0" bIns="0" rtlCol="0" anchor="t"/>
          <a:lstStyle/>
          <a:p>
            <a:pPr indent="0" marL="0">
              <a:lnSpc>
                <a:spcPct val="106000"/>
              </a:lnSpc>
              <a:buNone/>
            </a:pPr>
            <a:r>
              <a:rPr lang="en-US" sz="1150" dirty="0">
                <a:solidFill>
                  <a:srgbClr val="5F6E68"/>
                </a:solidFill>
                <a:latin typeface="Calibri" pitchFamily="34" charset="0"/>
                <a:ea typeface="Calibri" pitchFamily="34" charset="-122"/>
                <a:cs typeface="Calibri" pitchFamily="34" charset="-120"/>
              </a:rPr>
              <a:t>Wallet + cards + payments. The major regional incumbent.</a:t>
            </a:r>
            <a:endParaRPr lang="en-US" sz="1150" dirty="0"/>
          </a:p>
        </p:txBody>
      </p:sp>
      <p:sp>
        <p:nvSpPr>
          <p:cNvPr id="13" name="Shape 9"/>
          <p:cNvSpPr/>
          <p:nvPr/>
        </p:nvSpPr>
        <p:spPr>
          <a:xfrm>
            <a:off x="685800" y="3383280"/>
            <a:ext cx="5204308" cy="1417320"/>
          </a:xfrm>
          <a:prstGeom prst="roundRect">
            <a:avLst>
              <a:gd name="adj" fmla="val 5806"/>
            </a:avLst>
          </a:prstGeom>
          <a:solidFill>
            <a:srgbClr val="F1FAF6"/>
          </a:solidFill>
          <a:ln/>
          <a:effectLst>
            <a:outerShdw sx="100000" sy="100000" kx="0" ky="0" algn="bl" rotWithShape="0" blurRad="88900" dist="25400" dir="5400000">
              <a:srgbClr val="0B2018">
                <a:alpha val="8000"/>
              </a:srgbClr>
            </a:outerShdw>
          </a:effectLst>
        </p:spPr>
      </p:sp>
      <p:sp>
        <p:nvSpPr>
          <p:cNvPr id="14" name="Shape 10"/>
          <p:cNvSpPr/>
          <p:nvPr/>
        </p:nvSpPr>
        <p:spPr>
          <a:xfrm>
            <a:off x="960120" y="3657600"/>
            <a:ext cx="676656" cy="676656"/>
          </a:xfrm>
          <a:prstGeom prst="ellipse">
            <a:avLst/>
          </a:prstGeom>
          <a:solidFill>
            <a:srgbClr val="FFFFFF"/>
          </a:solidFill>
          <a:ln/>
        </p:spPr>
      </p:sp>
      <p:pic>
        <p:nvPicPr>
          <p:cNvPr id="15" name="Image 2" descr="preencoded.png">    </p:cNvPr>
          <p:cNvPicPr>
            <a:picLocks noChangeAspect="1"/>
          </p:cNvPicPr>
          <p:nvPr/>
        </p:nvPicPr>
        <p:blipFill>
          <a:blip r:embed="rId3"/>
          <a:stretch>
            <a:fillRect/>
          </a:stretch>
        </p:blipFill>
        <p:spPr>
          <a:xfrm>
            <a:off x="1129284" y="3826764"/>
            <a:ext cx="338328" cy="338328"/>
          </a:xfrm>
          <a:prstGeom prst="rect">
            <a:avLst/>
          </a:prstGeom>
        </p:spPr>
      </p:pic>
      <p:sp>
        <p:nvSpPr>
          <p:cNvPr id="16" name="Text 11"/>
          <p:cNvSpPr/>
          <p:nvPr/>
        </p:nvSpPr>
        <p:spPr>
          <a:xfrm>
            <a:off x="1783080" y="3602736"/>
            <a:ext cx="3924148" cy="384048"/>
          </a:xfrm>
          <a:prstGeom prst="rect">
            <a:avLst/>
          </a:prstGeom>
          <a:noFill/>
          <a:ln/>
        </p:spPr>
        <p:txBody>
          <a:bodyPr wrap="square" lIns="0" tIns="0" rIns="0" bIns="0" rtlCol="0" anchor="ctr"/>
          <a:lstStyle/>
          <a:p>
            <a:pPr indent="0" marL="0">
              <a:buNone/>
            </a:pPr>
            <a:r>
              <a:rPr lang="en-US" sz="1600" b="1" dirty="0">
                <a:solidFill>
                  <a:srgbClr val="0B2018"/>
                </a:solidFill>
                <a:latin typeface="Calibri" pitchFamily="34" charset="0"/>
                <a:ea typeface="Calibri" pitchFamily="34" charset="-122"/>
                <a:cs typeface="Calibri" pitchFamily="34" charset="-120"/>
              </a:rPr>
              <a:t>dLocal</a:t>
            </a:r>
            <a:endParaRPr lang="en-US" sz="1600" dirty="0"/>
          </a:p>
        </p:txBody>
      </p:sp>
      <p:sp>
        <p:nvSpPr>
          <p:cNvPr id="17" name="Text 12"/>
          <p:cNvSpPr/>
          <p:nvPr/>
        </p:nvSpPr>
        <p:spPr>
          <a:xfrm>
            <a:off x="1783080" y="3977640"/>
            <a:ext cx="3878428" cy="749808"/>
          </a:xfrm>
          <a:prstGeom prst="rect">
            <a:avLst/>
          </a:prstGeom>
          <a:noFill/>
          <a:ln/>
        </p:spPr>
        <p:txBody>
          <a:bodyPr wrap="square" lIns="0" tIns="0" rIns="0" bIns="0" rtlCol="0" anchor="t"/>
          <a:lstStyle/>
          <a:p>
            <a:pPr indent="0" marL="0">
              <a:lnSpc>
                <a:spcPct val="106000"/>
              </a:lnSpc>
              <a:buNone/>
            </a:pPr>
            <a:r>
              <a:rPr lang="en-US" sz="1150" dirty="0">
                <a:solidFill>
                  <a:srgbClr val="5F6E68"/>
                </a:solidFill>
                <a:latin typeface="Calibri" pitchFamily="34" charset="0"/>
                <a:ea typeface="Calibri" pitchFamily="34" charset="-122"/>
                <a:cs typeface="Calibri" pitchFamily="34" charset="-120"/>
              </a:rPr>
              <a:t>Cross-border payments and payouts to emerging markets.</a:t>
            </a:r>
            <a:endParaRPr lang="en-US" sz="1150" dirty="0"/>
          </a:p>
        </p:txBody>
      </p:sp>
      <p:sp>
        <p:nvSpPr>
          <p:cNvPr id="18" name="Shape 13"/>
          <p:cNvSpPr/>
          <p:nvPr/>
        </p:nvSpPr>
        <p:spPr>
          <a:xfrm>
            <a:off x="6301588" y="3383280"/>
            <a:ext cx="5204308" cy="1417320"/>
          </a:xfrm>
          <a:prstGeom prst="roundRect">
            <a:avLst>
              <a:gd name="adj" fmla="val 5806"/>
            </a:avLst>
          </a:prstGeom>
          <a:solidFill>
            <a:srgbClr val="F1FAF6"/>
          </a:solidFill>
          <a:ln/>
          <a:effectLst>
            <a:outerShdw sx="100000" sy="100000" kx="0" ky="0" algn="bl" rotWithShape="0" blurRad="88900" dist="25400" dir="5400000">
              <a:srgbClr val="0B2018">
                <a:alpha val="8000"/>
              </a:srgbClr>
            </a:outerShdw>
          </a:effectLst>
        </p:spPr>
      </p:sp>
      <p:sp>
        <p:nvSpPr>
          <p:cNvPr id="19" name="Shape 14"/>
          <p:cNvSpPr/>
          <p:nvPr/>
        </p:nvSpPr>
        <p:spPr>
          <a:xfrm>
            <a:off x="6575908" y="3657600"/>
            <a:ext cx="676656" cy="676656"/>
          </a:xfrm>
          <a:prstGeom prst="ellipse">
            <a:avLst/>
          </a:prstGeom>
          <a:solidFill>
            <a:srgbClr val="FFFFFF"/>
          </a:solidFill>
          <a:ln/>
        </p:spPr>
      </p:sp>
      <p:pic>
        <p:nvPicPr>
          <p:cNvPr id="20" name="Image 3" descr="preencoded.png">    </p:cNvPr>
          <p:cNvPicPr>
            <a:picLocks noChangeAspect="1"/>
          </p:cNvPicPr>
          <p:nvPr/>
        </p:nvPicPr>
        <p:blipFill>
          <a:blip r:embed="rId4"/>
          <a:stretch>
            <a:fillRect/>
          </a:stretch>
        </p:blipFill>
        <p:spPr>
          <a:xfrm>
            <a:off x="6745072" y="3826764"/>
            <a:ext cx="338328" cy="338328"/>
          </a:xfrm>
          <a:prstGeom prst="rect">
            <a:avLst/>
          </a:prstGeom>
        </p:spPr>
      </p:pic>
      <p:sp>
        <p:nvSpPr>
          <p:cNvPr id="21" name="Text 15"/>
          <p:cNvSpPr/>
          <p:nvPr/>
        </p:nvSpPr>
        <p:spPr>
          <a:xfrm>
            <a:off x="7398868" y="3602736"/>
            <a:ext cx="3924148" cy="384048"/>
          </a:xfrm>
          <a:prstGeom prst="rect">
            <a:avLst/>
          </a:prstGeom>
          <a:noFill/>
          <a:ln/>
        </p:spPr>
        <p:txBody>
          <a:bodyPr wrap="square" lIns="0" tIns="0" rIns="0" bIns="0" rtlCol="0" anchor="ctr"/>
          <a:lstStyle/>
          <a:p>
            <a:pPr indent="0" marL="0">
              <a:buNone/>
            </a:pPr>
            <a:r>
              <a:rPr lang="en-US" sz="1600" b="1" dirty="0">
                <a:solidFill>
                  <a:srgbClr val="0B2018"/>
                </a:solidFill>
                <a:latin typeface="Calibri" pitchFamily="34" charset="0"/>
                <a:ea typeface="Calibri" pitchFamily="34" charset="-122"/>
                <a:cs typeface="Calibri" pitchFamily="34" charset="-120"/>
              </a:rPr>
              <a:t>Neobanks and wallets</a:t>
            </a:r>
            <a:endParaRPr lang="en-US" sz="1600" dirty="0"/>
          </a:p>
        </p:txBody>
      </p:sp>
      <p:sp>
        <p:nvSpPr>
          <p:cNvPr id="22" name="Text 16"/>
          <p:cNvSpPr/>
          <p:nvPr/>
        </p:nvSpPr>
        <p:spPr>
          <a:xfrm>
            <a:off x="7398868" y="3977640"/>
            <a:ext cx="3878428" cy="749808"/>
          </a:xfrm>
          <a:prstGeom prst="rect">
            <a:avLst/>
          </a:prstGeom>
          <a:noFill/>
          <a:ln/>
        </p:spPr>
        <p:txBody>
          <a:bodyPr wrap="square" lIns="0" tIns="0" rIns="0" bIns="0" rtlCol="0" anchor="t"/>
          <a:lstStyle/>
          <a:p>
            <a:pPr indent="0" marL="0">
              <a:lnSpc>
                <a:spcPct val="106000"/>
              </a:lnSpc>
              <a:buNone/>
            </a:pPr>
            <a:r>
              <a:rPr lang="en-US" sz="1150" dirty="0">
                <a:solidFill>
                  <a:srgbClr val="5F6E68"/>
                </a:solidFill>
                <a:latin typeface="Calibri" pitchFamily="34" charset="0"/>
                <a:ea typeface="Calibri" pitchFamily="34" charset="-122"/>
                <a:cs typeface="Calibri" pitchFamily="34" charset="-120"/>
              </a:rPr>
              <a:t>Nubank, Ualá, Nequi, DolarApp (USD/stablecoin in Mexico).</a:t>
            </a:r>
            <a:endParaRPr lang="en-US" sz="1150" dirty="0"/>
          </a:p>
        </p:txBody>
      </p:sp>
      <p:sp>
        <p:nvSpPr>
          <p:cNvPr id="23" name="Shape 17"/>
          <p:cNvSpPr/>
          <p:nvPr/>
        </p:nvSpPr>
        <p:spPr>
          <a:xfrm>
            <a:off x="685800" y="5093208"/>
            <a:ext cx="10820095" cy="960120"/>
          </a:xfrm>
          <a:prstGeom prst="roundRect">
            <a:avLst>
              <a:gd name="adj" fmla="val 8571"/>
            </a:avLst>
          </a:prstGeom>
          <a:solidFill>
            <a:srgbClr val="07221A"/>
          </a:solidFill>
          <a:ln/>
          <a:effectLst>
            <a:outerShdw sx="100000" sy="100000" kx="0" ky="0" algn="bl" rotWithShape="0" blurRad="114300" dist="38100" dir="5400000">
              <a:srgbClr val="0B2018">
                <a:alpha val="10000"/>
              </a:srgbClr>
            </a:outerShdw>
          </a:effectLst>
        </p:spPr>
      </p:sp>
      <p:sp>
        <p:nvSpPr>
          <p:cNvPr id="24" name="Shape 18"/>
          <p:cNvSpPr/>
          <p:nvPr/>
        </p:nvSpPr>
        <p:spPr>
          <a:xfrm>
            <a:off x="1005840" y="5289804"/>
            <a:ext cx="566928" cy="566928"/>
          </a:xfrm>
          <a:prstGeom prst="ellipse">
            <a:avLst/>
          </a:prstGeom>
          <a:solidFill>
            <a:srgbClr val="10B981"/>
          </a:solidFill>
          <a:ln/>
        </p:spPr>
      </p:sp>
      <p:pic>
        <p:nvPicPr>
          <p:cNvPr id="25" name="Image 4" descr="preencoded.png">    </p:cNvPr>
          <p:cNvPicPr>
            <a:picLocks noChangeAspect="1"/>
          </p:cNvPicPr>
          <p:nvPr/>
        </p:nvPicPr>
        <p:blipFill>
          <a:blip r:embed="rId5"/>
          <a:stretch>
            <a:fillRect/>
          </a:stretch>
        </p:blipFill>
        <p:spPr>
          <a:xfrm>
            <a:off x="1147572" y="5431536"/>
            <a:ext cx="283464" cy="283464"/>
          </a:xfrm>
          <a:prstGeom prst="rect">
            <a:avLst/>
          </a:prstGeom>
        </p:spPr>
      </p:pic>
      <p:sp>
        <p:nvSpPr>
          <p:cNvPr id="26" name="Text 19"/>
          <p:cNvSpPr/>
          <p:nvPr/>
        </p:nvSpPr>
        <p:spPr>
          <a:xfrm>
            <a:off x="1737360" y="5138928"/>
            <a:ext cx="9448495" cy="868680"/>
          </a:xfrm>
          <a:prstGeom prst="rect">
            <a:avLst/>
          </a:prstGeom>
          <a:noFill/>
          <a:ln/>
        </p:spPr>
        <p:txBody>
          <a:bodyPr wrap="square" lIns="0" tIns="0" rIns="0" bIns="0" rtlCol="0" anchor="ctr"/>
          <a:lstStyle/>
          <a:p>
            <a:pPr indent="0" marL="0">
              <a:lnSpc>
                <a:spcPct val="108000"/>
              </a:lnSpc>
              <a:buNone/>
            </a:pPr>
            <a:r>
              <a:rPr lang="en-US" sz="1400" b="1" dirty="0">
                <a:solidFill>
                  <a:srgbClr val="FFFFFF"/>
                </a:solidFill>
                <a:latin typeface="Calibri" pitchFamily="34" charset="0"/>
                <a:ea typeface="Calibri" pitchFamily="34" charset="-122"/>
                <a:cs typeface="Calibri" pitchFamily="34" charset="-120"/>
              </a:rPr>
              <a:t>Our difference: we don't sell infrastructure or a general wallet. We are an AI-powered commerce platform — the card closes the merchant's own payment loop. It's a feature, not the product.</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QRBott × Stripe Issuing — Partnership proposal</dc:title>
  <dc:subject>PptxGenJS Presentation</dc:subject>
  <dc:creator>Windoce LLC / QRBott</dc:creator>
  <cp:lastModifiedBy>Windoce LLC / QRBott</cp:lastModifiedBy>
  <cp:revision>1</cp:revision>
  <dcterms:created xsi:type="dcterms:W3CDTF">2026-06-12T16:04:54Z</dcterms:created>
  <dcterms:modified xsi:type="dcterms:W3CDTF">2026-06-12T16:04:54Z</dcterms:modified>
</cp:coreProperties>
</file>